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5"/>
  </p:notesMasterIdLst>
  <p:sldIdLst>
    <p:sldId id="1944" r:id="rId2"/>
    <p:sldId id="1948" r:id="rId3"/>
    <p:sldId id="1983" r:id="rId4"/>
    <p:sldId id="1984" r:id="rId5"/>
    <p:sldId id="1982" r:id="rId6"/>
    <p:sldId id="1978" r:id="rId7"/>
    <p:sldId id="1977" r:id="rId8"/>
    <p:sldId id="1979" r:id="rId9"/>
    <p:sldId id="1988" r:id="rId10"/>
    <p:sldId id="1991" r:id="rId11"/>
    <p:sldId id="258" r:id="rId12"/>
    <p:sldId id="259" r:id="rId13"/>
    <p:sldId id="1985" r:id="rId14"/>
  </p:sldIdLst>
  <p:sldSz cx="12192000" cy="6858000"/>
  <p:notesSz cx="6858000" cy="9144000"/>
  <p:embeddedFontLst>
    <p:embeddedFont>
      <p:font typeface="Calibri" panose="020F0502020204030204" pitchFamily="34" charset="0"/>
      <p:regular r:id="rId16"/>
      <p:bold r:id="rId17"/>
      <p:italic r:id="rId18"/>
      <p:boldItalic r:id="rId19"/>
    </p:embeddedFont>
    <p:embeddedFont>
      <p:font typeface="나눔스퀘어 네오 Bold" panose="00000800000000000000" pitchFamily="2" charset="-127"/>
      <p:bold r:id="rId20"/>
    </p:embeddedFont>
    <p:embeddedFont>
      <p:font typeface="맑은 고딕" panose="020B0503020000020004" pitchFamily="50" charset="-127"/>
      <p:regular r:id="rId21"/>
      <p:bold r:id="rId22"/>
    </p:embeddedFont>
    <p:embeddedFont>
      <p:font typeface="나눔스퀘어 네오 Heavy" panose="00000A00000000000000" pitchFamily="2" charset="-127"/>
      <p:bold r:id="rId23"/>
    </p:embeddedFont>
    <p:embeddedFont>
      <p:font typeface="Nanum GaRamYeonGgoc" panose="020B0600000101010101" charset="-127"/>
      <p:regular r:id="rId24"/>
    </p:embeddedFont>
    <p:embeddedFont>
      <p:font typeface="나눔스퀘어 네오 ExtraBold" panose="00000900000000000000" pitchFamily="2" charset="-127"/>
      <p:bold r:id="rId25"/>
    </p:embeddedFont>
    <p:embeddedFont>
      <p:font typeface="맑은 고딕" panose="020B0503020000020004" pitchFamily="50" charset="-127"/>
      <p:regular r:id="rId21"/>
      <p:bold r:id="rId22"/>
    </p:embeddedFont>
    <p:embeddedFont>
      <p:font typeface="Cambria Math" panose="02040503050406030204" pitchFamily="18" charset="0"/>
      <p:regular r:id="rId26"/>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F1FF"/>
    <a:srgbClr val="4580B5"/>
    <a:srgbClr val="535353"/>
    <a:srgbClr val="007AF9"/>
    <a:srgbClr val="000000"/>
    <a:srgbClr val="2C2F8C"/>
    <a:srgbClr val="4F72AB"/>
    <a:srgbClr val="F7F7F7"/>
    <a:srgbClr val="F2F2F2"/>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1385BB-2602-4D7A-85A5-1540EFCC2C5E}" v="6" dt="2022-12-05T06:16:33.5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34" autoAdjust="0"/>
    <p:restoredTop sz="80199" autoAdjust="0"/>
  </p:normalViewPr>
  <p:slideViewPr>
    <p:cSldViewPr snapToGrid="0">
      <p:cViewPr>
        <p:scale>
          <a:sx n="70" d="100"/>
          <a:sy n="70" d="100"/>
        </p:scale>
        <p:origin x="687" y="579"/>
      </p:cViewPr>
      <p:guideLst/>
    </p:cSldViewPr>
  </p:slideViewPr>
  <p:outlineViewPr>
    <p:cViewPr>
      <p:scale>
        <a:sx n="33" d="100"/>
        <a:sy n="33" d="100"/>
      </p:scale>
      <p:origin x="0" y="-11730"/>
    </p:cViewPr>
  </p:outlineViewPr>
  <p:notesTextViewPr>
    <p:cViewPr>
      <p:scale>
        <a:sx n="3" d="2"/>
        <a:sy n="3" d="2"/>
      </p:scale>
      <p:origin x="0" y="0"/>
    </p:cViewPr>
  </p:notesTextViewPr>
  <p:sorterViewPr>
    <p:cViewPr>
      <p:scale>
        <a:sx n="100" d="100"/>
        <a:sy n="100" d="100"/>
      </p:scale>
      <p:origin x="0" y="-501"/>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49A8D6-6C6C-46FA-8AB8-FCFD4F6B3CA2}" type="datetimeFigureOut">
              <a:rPr lang="ko-KR" altLang="en-US" smtClean="0"/>
              <a:t>2025-01-15</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F4B19D-A9A8-4865-91B9-A40B75A0C2E1}" type="slidenum">
              <a:rPr lang="ko-KR" altLang="en-US" smtClean="0"/>
              <a:t>‹#›</a:t>
            </a:fld>
            <a:endParaRPr lang="ko-KR" altLang="en-US"/>
          </a:p>
        </p:txBody>
      </p:sp>
    </p:spTree>
    <p:extLst>
      <p:ext uri="{BB962C8B-B14F-4D97-AF65-F5344CB8AC3E}">
        <p14:creationId xmlns:p14="http://schemas.microsoft.com/office/powerpoint/2010/main" val="65720436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97FA46E2-1A34-16B0-0045-DEFABF7A6D99}"/>
            </a:ext>
          </a:extLst>
        </p:cNvPr>
        <p:cNvGrpSpPr/>
        <p:nvPr/>
      </p:nvGrpSpPr>
      <p:grpSpPr>
        <a:xfrm>
          <a:off x="0" y="0"/>
          <a:ext cx="0" cy="0"/>
          <a:chOff x="0" y="0"/>
          <a:chExt cx="0" cy="0"/>
        </a:xfrm>
      </p:grpSpPr>
      <p:sp>
        <p:nvSpPr>
          <p:cNvPr id="2" name="슬라이드 이미지 개체 틀 1">
            <a:extLst>
              <a:ext uri="{FF2B5EF4-FFF2-40B4-BE49-F238E27FC236}">
                <a16:creationId xmlns="" xmlns:a16="http://schemas.microsoft.com/office/drawing/2014/main" id="{4367FD32-64C0-D40D-81AB-C67CA4495DB6}"/>
              </a:ext>
            </a:extLst>
          </p:cNvPr>
          <p:cNvSpPr>
            <a:spLocks noGrp="1" noRot="1" noChangeAspect="1"/>
          </p:cNvSpPr>
          <p:nvPr>
            <p:ph type="sldImg"/>
          </p:nvPr>
        </p:nvSpPr>
        <p:spPr/>
      </p:sp>
      <p:sp>
        <p:nvSpPr>
          <p:cNvPr id="3" name="슬라이드 노트 개체 틀 2">
            <a:extLst>
              <a:ext uri="{FF2B5EF4-FFF2-40B4-BE49-F238E27FC236}">
                <a16:creationId xmlns="" xmlns:a16="http://schemas.microsoft.com/office/drawing/2014/main" id="{AFF93E43-30CC-C811-6087-F157F0A51823}"/>
              </a:ext>
            </a:extLst>
          </p:cNvPr>
          <p:cNvSpPr>
            <a:spLocks noGrp="1"/>
          </p:cNvSpPr>
          <p:nvPr>
            <p:ph type="body" idx="1"/>
          </p:nvPr>
        </p:nvSpPr>
        <p:spPr/>
        <p:txBody>
          <a:bodyPr/>
          <a:lstStyle/>
          <a:p>
            <a:r>
              <a:rPr lang="ko-KR" altLang="en-US" dirty="0"/>
              <a:t>디지털 시대의 급속한 발전으로 유청소년들에게 스마트폰 사용이 일상화되었지만 디지털 학교폭력</a:t>
            </a:r>
            <a:r>
              <a:rPr lang="en-US" altLang="ko-KR" dirty="0"/>
              <a:t>, </a:t>
            </a:r>
            <a:r>
              <a:rPr lang="ko-KR" altLang="en-US" dirty="0"/>
              <a:t>약물 및 담배와 같은 유해 환경에 노출될 위험도 증가하고 있습니다</a:t>
            </a:r>
            <a:r>
              <a:rPr lang="en-US" altLang="ko-KR" dirty="0"/>
              <a:t>. </a:t>
            </a:r>
            <a:r>
              <a:rPr lang="ko-KR" altLang="en-US" dirty="0"/>
              <a:t>실제로 전체 청소년의 약 </a:t>
            </a:r>
            <a:r>
              <a:rPr lang="en-US" altLang="ko-KR" dirty="0"/>
              <a:t>37.5%</a:t>
            </a:r>
            <a:r>
              <a:rPr lang="ko-KR" altLang="en-US" dirty="0"/>
              <a:t>가 사이버 폭력 피해를 경험했으며</a:t>
            </a:r>
            <a:r>
              <a:rPr lang="en-US" altLang="ko-KR" dirty="0"/>
              <a:t>, 19</a:t>
            </a:r>
            <a:r>
              <a:rPr lang="ko-KR" altLang="en-US" dirty="0"/>
              <a:t>세 미만 청소년이 사이버 도박 피해의 </a:t>
            </a:r>
            <a:r>
              <a:rPr lang="en-US" altLang="ko-KR" dirty="0"/>
              <a:t>47.2%</a:t>
            </a:r>
            <a:r>
              <a:rPr lang="ko-KR" altLang="en-US" dirty="0"/>
              <a:t>를 차지합니다</a:t>
            </a:r>
            <a:r>
              <a:rPr lang="en-US" altLang="ko-KR" dirty="0"/>
              <a:t>. </a:t>
            </a:r>
            <a:r>
              <a:rPr lang="ko-KR" altLang="en-US" dirty="0"/>
              <a:t>또한</a:t>
            </a:r>
            <a:r>
              <a:rPr lang="en-US" altLang="ko-KR" dirty="0"/>
              <a:t>, </a:t>
            </a:r>
            <a:r>
              <a:rPr lang="ko-KR" altLang="en-US" dirty="0"/>
              <a:t>성폭력 피해 여성 청소년의 </a:t>
            </a:r>
            <a:r>
              <a:rPr lang="en-US" altLang="ko-KR" dirty="0"/>
              <a:t>58.4%</a:t>
            </a:r>
            <a:r>
              <a:rPr lang="ko-KR" altLang="en-US" dirty="0"/>
              <a:t>가 사이버 공간에서 피해를 입었다는 통계도 있습니다</a:t>
            </a:r>
            <a:r>
              <a:rPr lang="en-US" altLang="ko-KR" dirty="0"/>
              <a:t>. </a:t>
            </a:r>
            <a:r>
              <a:rPr lang="ko-KR" altLang="en-US" dirty="0"/>
              <a:t>이로 인해 호주는 </a:t>
            </a:r>
            <a:r>
              <a:rPr lang="en-US" altLang="ko-KR" dirty="0"/>
              <a:t>16</a:t>
            </a:r>
            <a:r>
              <a:rPr lang="ko-KR" altLang="en-US" dirty="0"/>
              <a:t>세 미만 </a:t>
            </a:r>
            <a:r>
              <a:rPr lang="en-US" altLang="ko-KR" dirty="0"/>
              <a:t>SNS </a:t>
            </a:r>
            <a:r>
              <a:rPr lang="ko-KR" altLang="en-US" dirty="0"/>
              <a:t>사용 제한법을 추진하고 있고 유럽에서도 스마트폰 사용 제한이 확산되고 있습니다</a:t>
            </a:r>
            <a:r>
              <a:rPr lang="en-US" altLang="ko-KR" dirty="0"/>
              <a:t>. </a:t>
            </a:r>
          </a:p>
          <a:p>
            <a:r>
              <a:rPr lang="ko-KR" altLang="en-US" dirty="0"/>
              <a:t>문제에 대한 인식이 높아지면서 부모와 상담사</a:t>
            </a:r>
            <a:r>
              <a:rPr lang="en-US" altLang="ko-KR" dirty="0"/>
              <a:t>, </a:t>
            </a:r>
            <a:r>
              <a:rPr lang="ko-KR" altLang="en-US" dirty="0"/>
              <a:t>교사가 청소년의 문제를 조기에 파악하고 개입할 수 있는 시스템의 필요성이 부각됩니다</a:t>
            </a:r>
            <a:r>
              <a:rPr lang="en-US" altLang="ko-KR" dirty="0"/>
              <a:t>. </a:t>
            </a:r>
          </a:p>
          <a:p>
            <a:r>
              <a:rPr lang="ko-KR" altLang="en-US" dirty="0"/>
              <a:t>기존 자녀 보호 서비스는 주로 감시와 통제에 중점을 두어 운영되었습니다</a:t>
            </a:r>
            <a:r>
              <a:rPr lang="en-US" altLang="ko-KR" dirty="0"/>
              <a:t>. </a:t>
            </a:r>
            <a:r>
              <a:rPr lang="ko-KR" altLang="en-US" dirty="0"/>
              <a:t>하지만 이러한 접근은 자녀에게 거부감을 주고 신뢰 관계를 손상시킬 수 있습니다</a:t>
            </a:r>
            <a:r>
              <a:rPr lang="en-US" altLang="ko-KR" dirty="0"/>
              <a:t>.  </a:t>
            </a:r>
            <a:r>
              <a:rPr lang="ko-KR" altLang="en-US" dirty="0"/>
              <a:t>저희는 이 문제를 해결하고자 </a:t>
            </a:r>
            <a:r>
              <a:rPr lang="en-US" altLang="ko-KR" dirty="0"/>
              <a:t>AI </a:t>
            </a:r>
            <a:r>
              <a:rPr lang="ko-KR" altLang="en-US" dirty="0"/>
              <a:t>기술을 활용하여 자녀의 프라이버시를 보호하면서도 위험 신호를 효과적으로 감지할 수 있는 새로운 서비스를 개발하고자 합니다</a:t>
            </a:r>
            <a:r>
              <a:rPr lang="en-US" altLang="ko-KR" dirty="0"/>
              <a:t>.</a:t>
            </a:r>
            <a:endParaRPr lang="ko-KR" altLang="en-US" dirty="0"/>
          </a:p>
        </p:txBody>
      </p:sp>
      <p:sp>
        <p:nvSpPr>
          <p:cNvPr id="4" name="슬라이드 번호 개체 틀 3">
            <a:extLst>
              <a:ext uri="{FF2B5EF4-FFF2-40B4-BE49-F238E27FC236}">
                <a16:creationId xmlns="" xmlns:a16="http://schemas.microsoft.com/office/drawing/2014/main" id="{F149FDA5-3379-8E4F-92F4-D63B0B982EF3}"/>
              </a:ext>
            </a:extLst>
          </p:cNvPr>
          <p:cNvSpPr>
            <a:spLocks noGrp="1"/>
          </p:cNvSpPr>
          <p:nvPr>
            <p:ph type="sldNum" sz="quarter" idx="5"/>
          </p:nvPr>
        </p:nvSpPr>
        <p:spPr/>
        <p:txBody>
          <a:bodyPr/>
          <a:lstStyle/>
          <a:p>
            <a:fld id="{45F4B19D-A9A8-4865-91B9-A40B75A0C2E1}" type="slidenum">
              <a:rPr lang="ko-KR" altLang="en-US" smtClean="0"/>
              <a:t>3</a:t>
            </a:fld>
            <a:endParaRPr lang="ko-KR" altLang="en-US"/>
          </a:p>
        </p:txBody>
      </p:sp>
    </p:spTree>
    <p:extLst>
      <p:ext uri="{BB962C8B-B14F-4D97-AF65-F5344CB8AC3E}">
        <p14:creationId xmlns:p14="http://schemas.microsoft.com/office/powerpoint/2010/main" val="2374904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 name="Google Shape;15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ko-KR" sz="1000"/>
              <a:t>향후 확장 가능한 방안으로는 웨어러블 기기 연동과 음성 분석을 통한 감정 상태 추정을 꼽아봤습니다.</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ko-KR" sz="1000"/>
              <a:t>1. 웨어러블 기기 측정 데이터 연동</a:t>
            </a:r>
            <a:endParaRPr sz="1000"/>
          </a:p>
          <a:p>
            <a:pPr marL="0" lvl="0" indent="0" algn="l" rtl="0">
              <a:spcBef>
                <a:spcPts val="0"/>
              </a:spcBef>
              <a:spcAft>
                <a:spcPts val="0"/>
              </a:spcAft>
              <a:buNone/>
            </a:pPr>
            <a:r>
              <a:rPr lang="ko-KR" sz="1000"/>
              <a:t>웨어러블 기기 연동 기능은 Apple Watch, Samsung Galaxy Watch, Fitbit, Garmin, Xiaomi Mi Band 등 주요 웨어러블 기기에서 제공하는 다양한 생체 데이터를 활용할 수 있습니다. 이들 기기는 심박수, 수면 패턴, 혈중 산소 포화도(SpO2), 심박 변이도(HRV), 심전도(ECG) 등 다양한 데이터를 수집하고 이를 API(예: Apple HealthKit, Samsung Health SDK)를 통해 접근할 수 있습니다. 또한 스트레스 지수, 불규칙한 심장 박동 알림, 피부 온도, 활동량 등 구체적인 지표도 제공합니다. 이를 활용하면 사용자의 감정 상태를 추가적으로 취득할 수 있을 것으로 기대합니다.</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ko-KR" sz="1000"/>
              <a:t>2. 음성 분석</a:t>
            </a:r>
            <a:endParaRPr sz="1000"/>
          </a:p>
          <a:p>
            <a:pPr marL="0" lvl="0" indent="0" algn="l" rtl="0">
              <a:spcBef>
                <a:spcPts val="0"/>
              </a:spcBef>
              <a:spcAft>
                <a:spcPts val="0"/>
              </a:spcAft>
              <a:buNone/>
            </a:pPr>
            <a:r>
              <a:rPr lang="ko-KR" sz="1000"/>
              <a:t>음성 분석 기능은 통화 및 음성 메시지에서 감정 상태를 추정하는 것을 목표로 합니다. 음성 데이터의 톤, 속도, 볼륨 등의 특성을 분석해 감정 변화를 추적하거나 위험 신호를 탐지할 수 있습니다. 특히 특정 키워드를 탐지하여 위험 상황을 예측하거나 예방하는 데 활용될 수 있습니다. 다만, 이 기능은 Android 기기처럼 통화 녹음 기능이 활성화된 기기에 한정될 가능성이 있으며, 시스템 리소스나 음성 인식 정확도에 따라 제약이 따를 수 있습니다. 프라이버시 보호를 위해 음성 데이터는 외부로 반출하지 않고 로컬 장치에서만 분석되고 처리되어야 합니다.</a:t>
            </a:r>
            <a:endParaRPr/>
          </a:p>
          <a:p>
            <a:pPr marL="0" lvl="0" indent="0" algn="l" rtl="0">
              <a:spcBef>
                <a:spcPts val="0"/>
              </a:spcBef>
              <a:spcAft>
                <a:spcPts val="0"/>
              </a:spcAft>
              <a:buNone/>
            </a:pPr>
            <a:endParaRPr/>
          </a:p>
        </p:txBody>
      </p:sp>
      <p:sp>
        <p:nvSpPr>
          <p:cNvPr id="151" name="Google Shape;151;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12</a:t>
            </a:fld>
            <a:endParaRPr/>
          </a:p>
        </p:txBody>
      </p:sp>
    </p:spTree>
    <p:extLst>
      <p:ext uri="{BB962C8B-B14F-4D97-AF65-F5344CB8AC3E}">
        <p14:creationId xmlns:p14="http://schemas.microsoft.com/office/powerpoint/2010/main" val="3455682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a:extLst>
            <a:ext uri="{FF2B5EF4-FFF2-40B4-BE49-F238E27FC236}">
              <a16:creationId xmlns="" xmlns:a16="http://schemas.microsoft.com/office/drawing/2014/main" id="{BD374DF2-50F4-38BC-1BA8-E86364F1A076}"/>
            </a:ext>
          </a:extLst>
        </p:cNvPr>
        <p:cNvGrpSpPr/>
        <p:nvPr/>
      </p:nvGrpSpPr>
      <p:grpSpPr>
        <a:xfrm>
          <a:off x="0" y="0"/>
          <a:ext cx="0" cy="0"/>
          <a:chOff x="0" y="0"/>
          <a:chExt cx="0" cy="0"/>
        </a:xfrm>
      </p:grpSpPr>
      <p:sp>
        <p:nvSpPr>
          <p:cNvPr id="149" name="Google Shape;149;p4:notes">
            <a:extLst>
              <a:ext uri="{FF2B5EF4-FFF2-40B4-BE49-F238E27FC236}">
                <a16:creationId xmlns="" xmlns:a16="http://schemas.microsoft.com/office/drawing/2014/main" id="{8AF51D9D-6559-51A9-4872-1777D8A2CDE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 name="Google Shape;150;p4:notes">
            <a:extLst>
              <a:ext uri="{FF2B5EF4-FFF2-40B4-BE49-F238E27FC236}">
                <a16:creationId xmlns="" xmlns:a16="http://schemas.microsoft.com/office/drawing/2014/main" id="{82F11CBC-930F-963E-F20F-B1B4FC22E15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1" name="Google Shape;151;p4:notes">
            <a:extLst>
              <a:ext uri="{FF2B5EF4-FFF2-40B4-BE49-F238E27FC236}">
                <a16:creationId xmlns="" xmlns:a16="http://schemas.microsoft.com/office/drawing/2014/main" id="{193DBAE3-76B8-837C-8216-0AB7E67A31D5}"/>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13</a:t>
            </a:fld>
            <a:endParaRPr/>
          </a:p>
        </p:txBody>
      </p:sp>
    </p:spTree>
    <p:extLst>
      <p:ext uri="{BB962C8B-B14F-4D97-AF65-F5344CB8AC3E}">
        <p14:creationId xmlns:p14="http://schemas.microsoft.com/office/powerpoint/2010/main" val="402433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58220047-1E67-2FD3-CFE2-C99BC0B2BBFC}"/>
            </a:ext>
          </a:extLst>
        </p:cNvPr>
        <p:cNvGrpSpPr/>
        <p:nvPr/>
      </p:nvGrpSpPr>
      <p:grpSpPr>
        <a:xfrm>
          <a:off x="0" y="0"/>
          <a:ext cx="0" cy="0"/>
          <a:chOff x="0" y="0"/>
          <a:chExt cx="0" cy="0"/>
        </a:xfrm>
      </p:grpSpPr>
      <p:sp>
        <p:nvSpPr>
          <p:cNvPr id="2" name="슬라이드 이미지 개체 틀 1">
            <a:extLst>
              <a:ext uri="{FF2B5EF4-FFF2-40B4-BE49-F238E27FC236}">
                <a16:creationId xmlns="" xmlns:a16="http://schemas.microsoft.com/office/drawing/2014/main" id="{F7C4A712-CB37-68C6-EAB4-656941738B7C}"/>
              </a:ext>
            </a:extLst>
          </p:cNvPr>
          <p:cNvSpPr>
            <a:spLocks noGrp="1" noRot="1" noChangeAspect="1"/>
          </p:cNvSpPr>
          <p:nvPr>
            <p:ph type="sldImg"/>
          </p:nvPr>
        </p:nvSpPr>
        <p:spPr/>
      </p:sp>
      <p:sp>
        <p:nvSpPr>
          <p:cNvPr id="3" name="슬라이드 노트 개체 틀 2">
            <a:extLst>
              <a:ext uri="{FF2B5EF4-FFF2-40B4-BE49-F238E27FC236}">
                <a16:creationId xmlns="" xmlns:a16="http://schemas.microsoft.com/office/drawing/2014/main" id="{CFD07665-31F7-ACEA-4213-1BD21D1C2ED3}"/>
              </a:ext>
            </a:extLst>
          </p:cNvPr>
          <p:cNvSpPr>
            <a:spLocks noGrp="1"/>
          </p:cNvSpPr>
          <p:nvPr>
            <p:ph type="body" idx="1"/>
          </p:nvPr>
        </p:nvSpPr>
        <p:spPr/>
        <p:txBody>
          <a:bodyPr/>
          <a:lstStyle/>
          <a:p>
            <a:r>
              <a:rPr lang="ko-KR" altLang="en-US" dirty="0"/>
              <a:t>현재 자녀의 디지털 환경을 제한하면서 정신 건강까지 관리하는 서비스는 없습니다</a:t>
            </a:r>
            <a:r>
              <a:rPr lang="en-US" altLang="ko-KR" dirty="0"/>
              <a:t>. </a:t>
            </a:r>
            <a:r>
              <a:rPr lang="ko-KR" altLang="en-US" dirty="0"/>
              <a:t>하지만 자녀 스마트폰 관리와 정신건강 시장은 모두 큰 수요가 있습니다</a:t>
            </a:r>
            <a:r>
              <a:rPr lang="en-US" altLang="ko-KR" dirty="0"/>
              <a:t>. </a:t>
            </a:r>
            <a:r>
              <a:rPr lang="ko-KR" altLang="en-US" dirty="0"/>
              <a:t>예를 들어</a:t>
            </a:r>
            <a:r>
              <a:rPr lang="en-US" altLang="ko-KR" dirty="0"/>
              <a:t>, Google</a:t>
            </a:r>
            <a:r>
              <a:rPr lang="ko-KR" altLang="en-US" dirty="0"/>
              <a:t>의 </a:t>
            </a:r>
            <a:r>
              <a:rPr lang="en-US" altLang="ko-KR" dirty="0"/>
              <a:t>Family Link</a:t>
            </a:r>
            <a:r>
              <a:rPr lang="ko-KR" altLang="en-US" dirty="0"/>
              <a:t>는 </a:t>
            </a:r>
            <a:r>
              <a:rPr lang="en-US" altLang="ko-KR" dirty="0"/>
              <a:t>2024</a:t>
            </a:r>
            <a:r>
              <a:rPr lang="ko-KR" altLang="en-US" dirty="0"/>
              <a:t>년 기준으로 </a:t>
            </a:r>
            <a:r>
              <a:rPr lang="en-US" altLang="ko-KR" dirty="0"/>
              <a:t>1</a:t>
            </a:r>
            <a:r>
              <a:rPr lang="ko-KR" altLang="en-US" dirty="0"/>
              <a:t>억 다운로드 이상을 기록하고 있으며</a:t>
            </a:r>
            <a:r>
              <a:rPr lang="en-US" altLang="ko-KR" dirty="0"/>
              <a:t>, </a:t>
            </a:r>
            <a:r>
              <a:rPr lang="ko-KR" altLang="en-US" dirty="0"/>
              <a:t>관련 시장 규모는 </a:t>
            </a:r>
            <a:r>
              <a:rPr lang="en-US" altLang="ko-KR" dirty="0"/>
              <a:t>2,332</a:t>
            </a:r>
            <a:r>
              <a:rPr lang="ko-KR" altLang="en-US" dirty="0"/>
              <a:t>억 달러에 달합니다</a:t>
            </a:r>
            <a:r>
              <a:rPr lang="en-US" altLang="ko-KR" dirty="0"/>
              <a:t>.</a:t>
            </a:r>
            <a:r>
              <a:rPr lang="ko-KR" altLang="en-US" dirty="0"/>
              <a:t>또한 국내 미성년자 정신건강 시장 규모도 상당합니다</a:t>
            </a:r>
            <a:r>
              <a:rPr lang="en-US" altLang="ko-KR" dirty="0"/>
              <a:t>. </a:t>
            </a:r>
            <a:r>
              <a:rPr lang="ko-KR" altLang="en-US" dirty="0"/>
              <a:t>정신건강의학과 진료를 받고 있는 미성년자는 약 </a:t>
            </a:r>
            <a:r>
              <a:rPr lang="en-US" altLang="ko-KR" dirty="0"/>
              <a:t>91</a:t>
            </a:r>
            <a:r>
              <a:rPr lang="ko-KR" altLang="en-US" dirty="0"/>
              <a:t>만 명에 달하며</a:t>
            </a:r>
            <a:r>
              <a:rPr lang="en-US" altLang="ko-KR" dirty="0"/>
              <a:t>, </a:t>
            </a:r>
            <a:r>
              <a:rPr lang="ko-KR" altLang="en-US" dirty="0"/>
              <a:t>서울시는 정신건강 프로그램에 </a:t>
            </a:r>
            <a:r>
              <a:rPr lang="en-US" altLang="ko-KR" dirty="0"/>
              <a:t>3</a:t>
            </a:r>
            <a:r>
              <a:rPr lang="ko-KR" altLang="en-US" dirty="0"/>
              <a:t>년간 </a:t>
            </a:r>
            <a:r>
              <a:rPr lang="en-US" altLang="ko-KR" dirty="0"/>
              <a:t>912</a:t>
            </a:r>
            <a:r>
              <a:rPr lang="ko-KR" altLang="en-US" dirty="0"/>
              <a:t>억 원을 투자할 정도로 매우 적극적입니다</a:t>
            </a:r>
            <a:r>
              <a:rPr lang="en-US" altLang="ko-KR" dirty="0"/>
              <a:t>. </a:t>
            </a:r>
            <a:r>
              <a:rPr lang="ko-KR" altLang="en-US" dirty="0"/>
              <a:t>현재 시장에서 자녀 관리 애플리케이션은 디지털 사용 통제에 중점을 두고 있지만</a:t>
            </a:r>
            <a:r>
              <a:rPr lang="en-US" altLang="ko-KR" dirty="0"/>
              <a:t>, </a:t>
            </a:r>
            <a:r>
              <a:rPr lang="ko-KR" altLang="en-US" dirty="0"/>
              <a:t>감정 상태 분석에는 한계가 있습니다</a:t>
            </a:r>
            <a:r>
              <a:rPr lang="en-US" altLang="ko-KR" dirty="0"/>
              <a:t>. </a:t>
            </a:r>
            <a:r>
              <a:rPr lang="ko-KR" altLang="en-US" dirty="0"/>
              <a:t>저희는 자녀의 감정 상태와 심리적 건강을 종합적으로 모니터링할 수 있는 차별화된 서비스를 제공할 예정입니다</a:t>
            </a:r>
            <a:r>
              <a:rPr lang="en-US" altLang="ko-KR" dirty="0"/>
              <a:t>.</a:t>
            </a:r>
          </a:p>
          <a:p>
            <a:r>
              <a:rPr lang="en-US" altLang="ko-KR" dirty="0"/>
              <a:t>AI </a:t>
            </a:r>
            <a:r>
              <a:rPr lang="ko-KR" altLang="en-US" dirty="0"/>
              <a:t>기술을 활용하여 자녀의 </a:t>
            </a:r>
            <a:r>
              <a:rPr lang="en-US" altLang="ko-KR" dirty="0"/>
              <a:t>SNS </a:t>
            </a:r>
            <a:r>
              <a:rPr lang="ko-KR" altLang="en-US" dirty="0"/>
              <a:t>메시지와 검색 기록을 분석하고 정서적 위험 신호를 조기에 감지하는 것을 목표로 자녀의 심리적 안전을 확보하고</a:t>
            </a:r>
            <a:r>
              <a:rPr lang="en-US" altLang="ko-KR" dirty="0"/>
              <a:t>, </a:t>
            </a:r>
            <a:r>
              <a:rPr lang="ko-KR" altLang="en-US" dirty="0"/>
              <a:t>부모와 학교 간의 연결을 강화하여 문제를 신속하게 대응하고자 합니다</a:t>
            </a:r>
            <a:r>
              <a:rPr lang="en-US" altLang="ko-KR" dirty="0"/>
              <a:t>. </a:t>
            </a:r>
            <a:endParaRPr lang="ko-KR" altLang="en-US" dirty="0"/>
          </a:p>
        </p:txBody>
      </p:sp>
      <p:sp>
        <p:nvSpPr>
          <p:cNvPr id="4" name="슬라이드 번호 개체 틀 3">
            <a:extLst>
              <a:ext uri="{FF2B5EF4-FFF2-40B4-BE49-F238E27FC236}">
                <a16:creationId xmlns="" xmlns:a16="http://schemas.microsoft.com/office/drawing/2014/main" id="{8EEF0B99-E455-FED4-0DDF-C13F0C1ADC41}"/>
              </a:ext>
            </a:extLst>
          </p:cNvPr>
          <p:cNvSpPr>
            <a:spLocks noGrp="1"/>
          </p:cNvSpPr>
          <p:nvPr>
            <p:ph type="sldNum" sz="quarter" idx="5"/>
          </p:nvPr>
        </p:nvSpPr>
        <p:spPr/>
        <p:txBody>
          <a:bodyPr/>
          <a:lstStyle/>
          <a:p>
            <a:fld id="{45F4B19D-A9A8-4865-91B9-A40B75A0C2E1}" type="slidenum">
              <a:rPr lang="ko-KR" altLang="en-US" smtClean="0"/>
              <a:t>4</a:t>
            </a:fld>
            <a:endParaRPr lang="ko-KR" altLang="en-US"/>
          </a:p>
        </p:txBody>
      </p:sp>
    </p:spTree>
    <p:extLst>
      <p:ext uri="{BB962C8B-B14F-4D97-AF65-F5344CB8AC3E}">
        <p14:creationId xmlns:p14="http://schemas.microsoft.com/office/powerpoint/2010/main" val="136483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125730" algn="l" defTabSz="914400" rtl="0" eaLnBrk="1" fontAlgn="auto" latinLnBrk="1" hangingPunct="1">
              <a:lnSpc>
                <a:spcPct val="100000"/>
              </a:lnSpc>
              <a:spcBef>
                <a:spcPts val="0"/>
              </a:spcBef>
              <a:spcAft>
                <a:spcPts val="0"/>
              </a:spcAft>
              <a:buClrTx/>
              <a:buSzTx/>
              <a:buFontTx/>
              <a:buNone/>
              <a:tabLst/>
              <a:defRPr/>
            </a:pP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크게 두 개의 서비스로 구성이 되어있는데</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부모 서비스와 자녀 서비스가 각각 제공됩니다</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부모 서비스로는 아이의 위험 신호를 감지할 수 있는 알림 서비스와 이런 알림을 기반으로 지역 심리상담센터나 학교의 담임선생님</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교내 심리 상담 센터와 연결해주는 서비스가 있습니다</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부모는 서비스를 사용하면서</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AI</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가 생성한 자녀 소통 가이드나</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메시지로 소통 시 참고가 될 수 있도록 자동 생성된 답변을 제공받을 수 있습니다</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a:t>
            </a:r>
            <a:r>
              <a:rPr lang="ko-KR" altLang="en-US"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자녀들을 위한 서비스로는 아이의 감정에 따라 자라나는 귀여운 새싹과의 상호작용 서비스와 감정 다이어리</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AI</a:t>
            </a:r>
            <a:r>
              <a:rPr lang="ko-KR" altLang="ko-KR" sz="1800" dirty="0" err="1">
                <a:effectLst/>
                <a:latin typeface="Gulim" panose="020B0600000101010101" pitchFamily="34" charset="-127"/>
                <a:ea typeface="바탕체" panose="02030609000101010101" pitchFamily="49" charset="-127"/>
                <a:cs typeface="바탕체" panose="02030609000101010101" pitchFamily="49" charset="-127"/>
              </a:rPr>
              <a:t>와의</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 상담서비스</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나아가 자녀가 원할 시 익명</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실명으로 심리상담 전문가와 연결해주는 서비스를 제공합니다</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a:t>
            </a:r>
            <a:endParaRPr lang="ko-KR" altLang="ko-KR" sz="1800" dirty="0">
              <a:effectLst/>
              <a:latin typeface="Gulim" panose="020B0600000101010101" pitchFamily="34" charset="-127"/>
              <a:ea typeface="Gulim" panose="020B0600000101010101" pitchFamily="34" charset="-127"/>
              <a:cs typeface="Gulim" panose="020B0600000101010101" pitchFamily="34" charset="-127"/>
            </a:endParaRPr>
          </a:p>
          <a:p>
            <a:pPr indent="127000"/>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메인 페이지에 있는 새싹은 식물로 애칭을 지정할 수도 있고 물주기 등의 상호작용을 할 수도 있습니다</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나아가 자녀가 직접 저장한 소통하고 싶은 사람들에게 새싹의 모습과 상태 등을 공유하며</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이 사람들이 새싹에 물을 주는 등 추가적인 상호작용이 가능합니다</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또한</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앱의 채팅 기능을 이용해 소통할 때마다 새싹이 더욱 빠르게 성장할 수도 있습니다</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이러한 기능은 해당 어플리케이션에 대한 자녀의 거부감을 최소화하고</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자녀가 지정한 사람들에 한해 소통 할 수 있는 기회를 제공하며 자녀의 외로움을 낮추고 사회적 상호작용의 기회를 제공합니다</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a:t>
            </a:r>
            <a:endParaRPr lang="ko-KR" altLang="ko-KR" sz="1800" dirty="0">
              <a:effectLst/>
              <a:latin typeface="Gulim" panose="020B0600000101010101" pitchFamily="34" charset="-127"/>
              <a:ea typeface="Gulim" panose="020B0600000101010101" pitchFamily="34" charset="-127"/>
              <a:cs typeface="Gulim" panose="020B0600000101010101" pitchFamily="34" charset="-127"/>
            </a:endParaRPr>
          </a:p>
          <a:p>
            <a:pPr indent="127000"/>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나아가 감정 다이어리와</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AI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상담 서비스는 자녀가 본인의 감정을 되돌아보고</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철저한 익명이 보장되는</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AI</a:t>
            </a:r>
            <a:r>
              <a:rPr lang="ko-KR" altLang="ko-KR" sz="1800" dirty="0" err="1">
                <a:effectLst/>
                <a:latin typeface="Gulim" panose="020B0600000101010101" pitchFamily="34" charset="-127"/>
                <a:ea typeface="바탕체" panose="02030609000101010101" pitchFamily="49" charset="-127"/>
                <a:cs typeface="바탕체" panose="02030609000101010101" pitchFamily="49" charset="-127"/>
              </a:rPr>
              <a:t>와의</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 상담을 통해 미처 말하지 못했던 어려움과 고민을</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AI</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와 나눌 수 있는 기회를 제공합니다</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이에 나아가 자녀가 </a:t>
            </a:r>
            <a:r>
              <a:rPr lang="ko-KR" altLang="ko-KR" sz="1800" dirty="0" err="1">
                <a:effectLst/>
                <a:latin typeface="Gulim" panose="020B0600000101010101" pitchFamily="34" charset="-127"/>
                <a:ea typeface="바탕체" panose="02030609000101010101" pitchFamily="49" charset="-127"/>
                <a:cs typeface="바탕체" panose="02030609000101010101" pitchFamily="49" charset="-127"/>
              </a:rPr>
              <a:t>원할시</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 익명 혹은 실명으로 지역이나 교내의 상담 선생님과 연결해 상담할 수 있는 기회를 제공합니다</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어플리케이션이라는 익명의 공간임을 활용해 자녀가 스스로 도움을 요청할 수 있는 또다른 창구를 제공하는 것을 목표로 하고 있습니다</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a:t>
            </a:r>
            <a:endParaRPr lang="ko-KR" altLang="ko-KR" sz="1800" dirty="0">
              <a:effectLst/>
              <a:latin typeface="Gulim" panose="020B0600000101010101" pitchFamily="34" charset="-127"/>
              <a:ea typeface="Gulim" panose="020B0600000101010101" pitchFamily="34" charset="-127"/>
              <a:cs typeface="Gulim" panose="020B0600000101010101" pitchFamily="34" charset="-127"/>
            </a:endParaRPr>
          </a:p>
          <a:p>
            <a:pPr indent="125730"/>
            <a:endParaRPr lang="ko-KR" altLang="ko-KR" sz="1800" dirty="0">
              <a:effectLst/>
              <a:latin typeface="Gulim" panose="020B0600000101010101" pitchFamily="34" charset="-127"/>
              <a:ea typeface="Gulim" panose="020B0600000101010101" pitchFamily="34" charset="-127"/>
              <a:cs typeface="Gulim" panose="020B0600000101010101" pitchFamily="34" charset="-127"/>
            </a:endParaRPr>
          </a:p>
        </p:txBody>
      </p:sp>
      <p:sp>
        <p:nvSpPr>
          <p:cNvPr id="4" name="슬라이드 번호 개체 틀 3"/>
          <p:cNvSpPr>
            <a:spLocks noGrp="1"/>
          </p:cNvSpPr>
          <p:nvPr>
            <p:ph type="sldNum" sz="quarter" idx="5"/>
          </p:nvPr>
        </p:nvSpPr>
        <p:spPr/>
        <p:txBody>
          <a:bodyPr/>
          <a:lstStyle/>
          <a:p>
            <a:fld id="{45F4B19D-A9A8-4865-91B9-A40B75A0C2E1}" type="slidenum">
              <a:rPr lang="ko-KR" altLang="en-US" smtClean="0"/>
              <a:t>5</a:t>
            </a:fld>
            <a:endParaRPr lang="ko-KR" altLang="en-US"/>
          </a:p>
        </p:txBody>
      </p:sp>
    </p:spTree>
    <p:extLst>
      <p:ext uri="{BB962C8B-B14F-4D97-AF65-F5344CB8AC3E}">
        <p14:creationId xmlns:p14="http://schemas.microsoft.com/office/powerpoint/2010/main" val="406681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61C11F4D-D29D-DDBC-0A25-FA5EC3404D46}"/>
            </a:ext>
          </a:extLst>
        </p:cNvPr>
        <p:cNvGrpSpPr/>
        <p:nvPr/>
      </p:nvGrpSpPr>
      <p:grpSpPr>
        <a:xfrm>
          <a:off x="0" y="0"/>
          <a:ext cx="0" cy="0"/>
          <a:chOff x="0" y="0"/>
          <a:chExt cx="0" cy="0"/>
        </a:xfrm>
      </p:grpSpPr>
      <p:sp>
        <p:nvSpPr>
          <p:cNvPr id="2" name="슬라이드 이미지 개체 틀 1">
            <a:extLst>
              <a:ext uri="{FF2B5EF4-FFF2-40B4-BE49-F238E27FC236}">
                <a16:creationId xmlns="" xmlns:a16="http://schemas.microsoft.com/office/drawing/2014/main" id="{6C31B27E-4935-EF92-72D4-9F201A30E8E4}"/>
              </a:ext>
            </a:extLst>
          </p:cNvPr>
          <p:cNvSpPr>
            <a:spLocks noGrp="1" noRot="1" noChangeAspect="1"/>
          </p:cNvSpPr>
          <p:nvPr>
            <p:ph type="sldImg"/>
          </p:nvPr>
        </p:nvSpPr>
        <p:spPr/>
      </p:sp>
      <p:sp>
        <p:nvSpPr>
          <p:cNvPr id="3" name="슬라이드 노트 개체 틀 2">
            <a:extLst>
              <a:ext uri="{FF2B5EF4-FFF2-40B4-BE49-F238E27FC236}">
                <a16:creationId xmlns="" xmlns:a16="http://schemas.microsoft.com/office/drawing/2014/main" id="{07CB3BB9-4ECD-7D59-2000-BC068B956DB0}"/>
              </a:ext>
            </a:extLst>
          </p:cNvPr>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자녀의</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SNS(</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인스타그램</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페이스북</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메시지</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(DM),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카카오톡 메시지</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SNS/LMS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메시지 등을</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학교폭력</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우울</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자살</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범죄</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”3</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개의 카테고리로 분류하여 문제의 성격을 파악하여 위험 신호를 조기에 감지하는 것을 목표로 합니다</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이를 위해 단순히 텍스트 분류 뿐만 아니라 대화의 맥락 이해</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발화자의 의도 분석</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특정 키워드 탐지 등을 기반으로 하고</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우울</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분노</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공포와 같은 감정 패턴을 추가적인 요소로 고려하고 있습니다</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a:t>
            </a:r>
            <a:endParaRPr lang="ko-KR" altLang="ko-KR" sz="1800" dirty="0">
              <a:effectLst/>
              <a:latin typeface="Gulim" panose="020B0600000101010101" pitchFamily="34" charset="-127"/>
              <a:ea typeface="Gulim" panose="020B0600000101010101" pitchFamily="34" charset="-127"/>
              <a:cs typeface="Gulim" panose="020B0600000101010101" pitchFamily="34" charset="-127"/>
            </a:endParaRPr>
          </a:p>
          <a:p>
            <a:endParaRPr kumimoji="1" lang="ko-KR" altLang="en-US" dirty="0"/>
          </a:p>
        </p:txBody>
      </p:sp>
      <p:sp>
        <p:nvSpPr>
          <p:cNvPr id="4" name="슬라이드 번호 개체 틀 3">
            <a:extLst>
              <a:ext uri="{FF2B5EF4-FFF2-40B4-BE49-F238E27FC236}">
                <a16:creationId xmlns="" xmlns:a16="http://schemas.microsoft.com/office/drawing/2014/main" id="{796B78B7-C525-5AF7-10B2-C2C15FF4CB16}"/>
              </a:ext>
            </a:extLst>
          </p:cNvPr>
          <p:cNvSpPr>
            <a:spLocks noGrp="1"/>
          </p:cNvSpPr>
          <p:nvPr>
            <p:ph type="sldNum" sz="quarter" idx="5"/>
          </p:nvPr>
        </p:nvSpPr>
        <p:spPr/>
        <p:txBody>
          <a:bodyPr/>
          <a:lstStyle/>
          <a:p>
            <a:fld id="{45F4B19D-A9A8-4865-91B9-A40B75A0C2E1}" type="slidenum">
              <a:rPr lang="ko-KR" altLang="en-US" smtClean="0"/>
              <a:t>6</a:t>
            </a:fld>
            <a:endParaRPr lang="ko-KR" altLang="en-US"/>
          </a:p>
        </p:txBody>
      </p:sp>
    </p:spTree>
    <p:extLst>
      <p:ext uri="{BB962C8B-B14F-4D97-AF65-F5344CB8AC3E}">
        <p14:creationId xmlns:p14="http://schemas.microsoft.com/office/powerpoint/2010/main" val="447041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2AA7FA4D-7A9A-3D4E-5E15-06C54359FCE7}"/>
            </a:ext>
          </a:extLst>
        </p:cNvPr>
        <p:cNvGrpSpPr/>
        <p:nvPr/>
      </p:nvGrpSpPr>
      <p:grpSpPr>
        <a:xfrm>
          <a:off x="0" y="0"/>
          <a:ext cx="0" cy="0"/>
          <a:chOff x="0" y="0"/>
          <a:chExt cx="0" cy="0"/>
        </a:xfrm>
      </p:grpSpPr>
      <p:sp>
        <p:nvSpPr>
          <p:cNvPr id="2" name="슬라이드 이미지 개체 틀 1">
            <a:extLst>
              <a:ext uri="{FF2B5EF4-FFF2-40B4-BE49-F238E27FC236}">
                <a16:creationId xmlns="" xmlns:a16="http://schemas.microsoft.com/office/drawing/2014/main" id="{4454F6EC-A198-AA8D-70D6-229D58A0DD81}"/>
              </a:ext>
            </a:extLst>
          </p:cNvPr>
          <p:cNvSpPr>
            <a:spLocks noGrp="1" noRot="1" noChangeAspect="1"/>
          </p:cNvSpPr>
          <p:nvPr>
            <p:ph type="sldImg"/>
          </p:nvPr>
        </p:nvSpPr>
        <p:spPr/>
      </p:sp>
      <p:sp>
        <p:nvSpPr>
          <p:cNvPr id="3" name="슬라이드 노트 개체 틀 2">
            <a:extLst>
              <a:ext uri="{FF2B5EF4-FFF2-40B4-BE49-F238E27FC236}">
                <a16:creationId xmlns="" xmlns:a16="http://schemas.microsoft.com/office/drawing/2014/main" id="{34F46AA3-2B49-CD81-DFA9-444931ED40BF}"/>
              </a:ext>
            </a:extLst>
          </p:cNvPr>
          <p:cNvSpPr>
            <a:spLocks noGrp="1"/>
          </p:cNvSpPr>
          <p:nvPr>
            <p:ph type="body" idx="1"/>
          </p:nvPr>
        </p:nvSpPr>
        <p:spPr/>
        <p:txBody>
          <a:bodyPr/>
          <a:lstStyle/>
          <a:p>
            <a:pPr marL="0" marR="0" lvl="0" indent="127000" algn="l" defTabSz="914400" rtl="0" eaLnBrk="1" fontAlgn="auto" latinLnBrk="1" hangingPunct="1">
              <a:lnSpc>
                <a:spcPct val="100000"/>
              </a:lnSpc>
              <a:spcBef>
                <a:spcPts val="0"/>
              </a:spcBef>
              <a:spcAft>
                <a:spcPts val="0"/>
              </a:spcAft>
              <a:buClrTx/>
              <a:buSzTx/>
              <a:buFontTx/>
              <a:buNone/>
              <a:tabLst/>
              <a:defRPr/>
            </a:pPr>
            <a:r>
              <a:rPr lang="en-CA" altLang="ko-KR" sz="1800" dirty="0" err="1">
                <a:effectLst/>
                <a:latin typeface="바탕체" panose="02030609000101010101" pitchFamily="49" charset="-127"/>
                <a:ea typeface="Gulim" panose="020B0600000101010101" pitchFamily="34" charset="-127"/>
                <a:cs typeface="바탕체" panose="02030609000101010101" pitchFamily="49" charset="-127"/>
              </a:rPr>
              <a:t>KoBERT</a:t>
            </a:r>
            <a:r>
              <a:rPr lang="en-CA" altLang="ko-KR" sz="1800" dirty="0">
                <a:effectLst/>
                <a:latin typeface="바탕체" panose="02030609000101010101" pitchFamily="49" charset="-127"/>
                <a:ea typeface="Gulim" panose="020B0600000101010101" pitchFamily="34" charset="-127"/>
                <a:cs typeface="바탕체" panose="02030609000101010101" pitchFamily="49" charset="-127"/>
              </a:rPr>
              <a:t>, KLUE, </a:t>
            </a:r>
            <a:r>
              <a:rPr lang="en-CA" altLang="ko-KR" sz="1800" dirty="0" err="1">
                <a:effectLst/>
                <a:latin typeface="바탕체" panose="02030609000101010101" pitchFamily="49" charset="-127"/>
                <a:ea typeface="Gulim" panose="020B0600000101010101" pitchFamily="34" charset="-127"/>
                <a:cs typeface="바탕체" panose="02030609000101010101" pitchFamily="49" charset="-127"/>
              </a:rPr>
              <a:t>KcELECTRA</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와 같은 한국어 전용</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NLP</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모델은 자녀의 메시지 분석을 통해 한국어 텍스트를 이해</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분석하는데 적합합니다</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BERT</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계열의</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en-CA" altLang="ko-KR" sz="1800" dirty="0" err="1">
                <a:effectLst/>
                <a:latin typeface="Gulim" panose="020B0600000101010101" pitchFamily="34" charset="-127"/>
                <a:ea typeface="바탕체" panose="02030609000101010101" pitchFamily="49" charset="-127"/>
                <a:cs typeface="바탕체" panose="02030609000101010101" pitchFamily="49" charset="-127"/>
              </a:rPr>
              <a:t>KoBERT</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는</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SKT</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에서 공개한 모델로 뉴스</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Wikipedia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등의 데이터를 기반으로 학습된 모델입니다</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Sentence Tokenizer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기법이 적용된 모델로 가장 대중적인 한국어 모델이기도 합니다</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KLUE</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는 한국어 모델의 성능을 평가하기 위해 만든</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data set</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인</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en-CA" altLang="ko-KR" sz="1800" dirty="0" err="1">
                <a:effectLst/>
                <a:latin typeface="Gulim" panose="020B0600000101010101" pitchFamily="34" charset="-127"/>
                <a:ea typeface="바탕체" panose="02030609000101010101" pitchFamily="49" charset="-127"/>
                <a:cs typeface="바탕체" panose="02030609000101010101" pitchFamily="49" charset="-127"/>
              </a:rPr>
              <a:t>klue</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-benchmark data</a:t>
            </a:r>
            <a:r>
              <a:rPr lang="ko-KR" altLang="ko-KR" sz="1800" dirty="0" err="1">
                <a:effectLst/>
                <a:latin typeface="Gulim" panose="020B0600000101010101" pitchFamily="34" charset="-127"/>
                <a:ea typeface="바탕체" panose="02030609000101010101" pitchFamily="49" charset="-127"/>
                <a:cs typeface="바탕체" panose="02030609000101010101" pitchFamily="49" charset="-127"/>
              </a:rPr>
              <a:t>를</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 기반으로 한 모델로</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Morpheme-based </a:t>
            </a:r>
            <a:r>
              <a:rPr lang="en-CA" altLang="ko-KR" sz="1800" dirty="0" err="1">
                <a:effectLst/>
                <a:latin typeface="Gulim" panose="020B0600000101010101" pitchFamily="34" charset="-127"/>
                <a:ea typeface="바탕체" panose="02030609000101010101" pitchFamily="49" charset="-127"/>
                <a:cs typeface="바탕체" panose="02030609000101010101" pitchFamily="49" charset="-127"/>
              </a:rPr>
              <a:t>Subword</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Tokenizer</a:t>
            </a:r>
            <a:r>
              <a:rPr lang="ko-KR" altLang="ko-KR" sz="1800" dirty="0" err="1">
                <a:effectLst/>
                <a:latin typeface="Gulim" panose="020B0600000101010101" pitchFamily="34" charset="-127"/>
                <a:ea typeface="바탕체" panose="02030609000101010101" pitchFamily="49" charset="-127"/>
                <a:cs typeface="바탕체" panose="02030609000101010101" pitchFamily="49" charset="-127"/>
              </a:rPr>
              <a:t>를</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 사용한 모델입니다</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마지막으로</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en-CA" altLang="ko-KR" sz="1800" dirty="0" err="1">
                <a:effectLst/>
                <a:latin typeface="Gulim" panose="020B0600000101010101" pitchFamily="34" charset="-127"/>
                <a:ea typeface="바탕체" panose="02030609000101010101" pitchFamily="49" charset="-127"/>
                <a:cs typeface="바탕체" panose="02030609000101010101" pitchFamily="49" charset="-127"/>
              </a:rPr>
              <a:t>KcELECTRA</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는 한국어 위키</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뉴스 기사</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책 등 잘 정제된 데이터를 </a:t>
            </a:r>
            <a:r>
              <a:rPr lang="ko-KR" altLang="ko-KR" sz="1800" dirty="0" err="1">
                <a:effectLst/>
                <a:latin typeface="Gulim" panose="020B0600000101010101" pitchFamily="34" charset="-127"/>
                <a:ea typeface="바탕체" panose="02030609000101010101" pitchFamily="49" charset="-127"/>
                <a:cs typeface="바탕체" panose="02030609000101010101" pitchFamily="49" charset="-127"/>
              </a:rPr>
              <a:t>기반으로한</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 다른 모델들과는 달리 정제되지 않은</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user-generated noisy text domain data set</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을 기반으로 하고 있습니다</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구어체로 </a:t>
            </a:r>
            <a:r>
              <a:rPr lang="ko-KR" altLang="ko-KR" sz="1800" dirty="0" err="1">
                <a:effectLst/>
                <a:latin typeface="Gulim" panose="020B0600000101010101" pitchFamily="34" charset="-127"/>
                <a:ea typeface="바탕체" panose="02030609000101010101" pitchFamily="49" charset="-127"/>
                <a:cs typeface="바탕체" panose="02030609000101010101" pitchFamily="49" charset="-127"/>
              </a:rPr>
              <a:t>구성되어있으며</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 신조어</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err="1">
                <a:effectLst/>
                <a:latin typeface="Gulim" panose="020B0600000101010101" pitchFamily="34" charset="-127"/>
                <a:ea typeface="바탕체" panose="02030609000101010101" pitchFamily="49" charset="-127"/>
                <a:cs typeface="바탕체" panose="02030609000101010101" pitchFamily="49" charset="-127"/>
              </a:rPr>
              <a:t>오탈자</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 등 공식적인 글쓰기에서 나타나지 않는 표현들이 주를 이루는 데이터입니다</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.[a]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네이버 뉴스에서 댓글과 </a:t>
            </a:r>
            <a:r>
              <a:rPr lang="ko-KR" altLang="ko-KR" sz="1800" dirty="0" err="1">
                <a:effectLst/>
                <a:latin typeface="Gulim" panose="020B0600000101010101" pitchFamily="34" charset="-127"/>
                <a:ea typeface="바탕체" panose="02030609000101010101" pitchFamily="49" charset="-127"/>
                <a:cs typeface="바탕체" panose="02030609000101010101" pitchFamily="49" charset="-127"/>
              </a:rPr>
              <a:t>대댓글을</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 수집해 </a:t>
            </a:r>
            <a:r>
              <a:rPr lang="ko-KR" altLang="ko-KR" sz="1800" dirty="0" err="1">
                <a:effectLst/>
                <a:latin typeface="Gulim" panose="020B0600000101010101" pitchFamily="34" charset="-127"/>
                <a:ea typeface="바탕체" panose="02030609000101010101" pitchFamily="49" charset="-127"/>
                <a:cs typeface="바탕체" panose="02030609000101010101" pitchFamily="49" charset="-127"/>
              </a:rPr>
              <a:t>토크나이저와</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ELECTRA</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모델을 처음부터 학습시킨</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Pretrained ELECTRA</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모델로 기존</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en-CA" altLang="ko-KR" sz="1800" dirty="0" err="1">
                <a:effectLst/>
                <a:latin typeface="Gulim" panose="020B0600000101010101" pitchFamily="34" charset="-127"/>
                <a:ea typeface="바탕체" panose="02030609000101010101" pitchFamily="49" charset="-127"/>
                <a:cs typeface="바탕체" panose="02030609000101010101" pitchFamily="49" charset="-127"/>
              </a:rPr>
              <a:t>KcBERT</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대비 데이터셋 증가 및</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vocab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확장을 통해 향상된 성능을 보입니다</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a:t>
            </a:r>
            <a:r>
              <a:rPr lang="ko-KR" altLang="en-US"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이와 같이 </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SKT</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의 </a:t>
            </a:r>
            <a:r>
              <a:rPr lang="en-CA" altLang="ko-KR" sz="1800" dirty="0" err="1">
                <a:effectLst/>
                <a:latin typeface="Gulim" panose="020B0600000101010101" pitchFamily="34" charset="-127"/>
                <a:ea typeface="바탕체" panose="02030609000101010101" pitchFamily="49" charset="-127"/>
                <a:cs typeface="바탕체" panose="02030609000101010101" pitchFamily="49" charset="-127"/>
              </a:rPr>
              <a:t>KoBert</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모델은 분류 모델에서 </a:t>
            </a:r>
            <a:r>
              <a:rPr lang="en-CA" altLang="ko-KR" sz="1800" dirty="0" err="1">
                <a:effectLst/>
                <a:latin typeface="Gulim" panose="020B0600000101010101" pitchFamily="34" charset="-127"/>
                <a:ea typeface="바탕체" panose="02030609000101010101" pitchFamily="49" charset="-127"/>
                <a:cs typeface="바탕체" panose="02030609000101010101" pitchFamily="49" charset="-127"/>
              </a:rPr>
              <a:t>KoELECTRA</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모델에 비해 </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0.08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정도 우수한 수준의 정확도를 보이고 있어</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카테고리의 분류에는 </a:t>
            </a:r>
            <a:r>
              <a:rPr lang="en-CA" altLang="ko-KR" sz="1800" dirty="0" err="1">
                <a:effectLst/>
                <a:latin typeface="Gulim" panose="020B0600000101010101" pitchFamily="34" charset="-127"/>
                <a:ea typeface="바탕체" panose="02030609000101010101" pitchFamily="49" charset="-127"/>
                <a:cs typeface="바탕체" panose="02030609000101010101" pitchFamily="49" charset="-127"/>
              </a:rPr>
              <a:t>KoBERT</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와 </a:t>
            </a:r>
            <a:r>
              <a:rPr lang="en-CA" altLang="ko-KR" sz="1800" dirty="0" err="1">
                <a:effectLst/>
                <a:latin typeface="Gulim" panose="020B0600000101010101" pitchFamily="34" charset="-127"/>
                <a:ea typeface="바탕체" panose="02030609000101010101" pitchFamily="49" charset="-127"/>
                <a:cs typeface="바탕체" panose="02030609000101010101" pitchFamily="49" charset="-127"/>
              </a:rPr>
              <a:t>KoELECTRA</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모델의 카테고리 분류에 가중치를 두고 결정하는 최종 모델을 선정했습니다</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나아가 욕설</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신조어 등을 다수 포함하고 있을 자녀들의 메시지에서 구체적인 감정을 </a:t>
            </a:r>
            <a:r>
              <a:rPr lang="ko-KR" altLang="ko-KR" sz="1800" dirty="0" err="1">
                <a:effectLst/>
                <a:latin typeface="Gulim" panose="020B0600000101010101" pitchFamily="34" charset="-127"/>
                <a:ea typeface="바탕체" panose="02030609000101010101" pitchFamily="49" charset="-127"/>
                <a:cs typeface="바탕체" panose="02030609000101010101" pitchFamily="49" charset="-127"/>
              </a:rPr>
              <a:t>분석하는데는</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en-CA" altLang="ko-KR" sz="1800" dirty="0" err="1">
                <a:effectLst/>
                <a:latin typeface="Gulim" panose="020B0600000101010101" pitchFamily="34" charset="-127"/>
                <a:ea typeface="바탕체" panose="02030609000101010101" pitchFamily="49" charset="-127"/>
                <a:cs typeface="바탕체" panose="02030609000101010101" pitchFamily="49" charset="-127"/>
              </a:rPr>
              <a:t>KcELECTRA</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모델이 가장 적합할 것으로 생각되어 앞서 분류된 카테고리에 감정 분석을 기반으로 가중치를 두는 모델을 설계했습니다</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예를 들어 자녀 이외의 발화자가 한 욕설</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분노 등의 감정은 학교폭력에 가중치를 두고</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자녀의 우울</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공포 같은 감정은 학교폭력이나 우울</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자살 등에 가중치를 두게 설정했습니다</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a:t>
            </a:r>
            <a:endParaRPr lang="ko-KR" altLang="ko-KR" sz="1800" dirty="0">
              <a:effectLst/>
              <a:latin typeface="Gulim" panose="020B0600000101010101" pitchFamily="34" charset="-127"/>
              <a:ea typeface="Gulim" panose="020B0600000101010101" pitchFamily="34" charset="-127"/>
              <a:cs typeface="Gulim" panose="020B0600000101010101" pitchFamily="34" charset="-127"/>
            </a:endParaRPr>
          </a:p>
          <a:p>
            <a:pPr indent="127000"/>
            <a:r>
              <a:rPr lang="en-CA" altLang="ko-KR" sz="1800" dirty="0" err="1">
                <a:effectLst/>
                <a:latin typeface="바탕체" panose="02030609000101010101" pitchFamily="49" charset="-127"/>
                <a:ea typeface="Gulim" panose="020B0600000101010101" pitchFamily="34" charset="-127"/>
                <a:cs typeface="바탕체" panose="02030609000101010101" pitchFamily="49" charset="-127"/>
              </a:rPr>
              <a:t>KoBERT</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와 </a:t>
            </a:r>
            <a:r>
              <a:rPr lang="en-CA" altLang="ko-KR" sz="1800" dirty="0" err="1">
                <a:effectLst/>
                <a:latin typeface="Gulim" panose="020B0600000101010101" pitchFamily="34" charset="-127"/>
                <a:ea typeface="바탕체" panose="02030609000101010101" pitchFamily="49" charset="-127"/>
                <a:cs typeface="바탕체" panose="02030609000101010101" pitchFamily="49" charset="-127"/>
              </a:rPr>
              <a:t>KcELECTRA</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는 문장 분류를 위한 모델로 사용되며</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학교폭력</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우울</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자살</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범죄라는</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3</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개의 카테고리로</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SNS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메시지를 분류합니다</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이 둘의 최종 분류는 각 분류의 정확도를 고려하여 </a:t>
            </a:r>
            <a:r>
              <a:rPr lang="ko-KR" altLang="ko-KR" sz="1800" dirty="0" err="1">
                <a:effectLst/>
                <a:latin typeface="Gulim" panose="020B0600000101010101" pitchFamily="34" charset="-127"/>
                <a:ea typeface="바탕체" panose="02030609000101010101" pitchFamily="49" charset="-127"/>
                <a:cs typeface="바탕체" panose="02030609000101010101" pitchFamily="49" charset="-127"/>
              </a:rPr>
              <a:t>튜닝된</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 가중치로 종합 </a:t>
            </a:r>
            <a:r>
              <a:rPr lang="ko-KR" altLang="ko-KR" sz="1800" dirty="0" err="1">
                <a:effectLst/>
                <a:latin typeface="Gulim" panose="020B0600000101010101" pitchFamily="34" charset="-127"/>
                <a:ea typeface="바탕체" panose="02030609000101010101" pitchFamily="49" charset="-127"/>
                <a:cs typeface="바탕체" panose="02030609000101010101" pitchFamily="49" charset="-127"/>
              </a:rPr>
              <a:t>고려되게됩니다</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en-CA" altLang="ko-KR" sz="1800" dirty="0" err="1">
                <a:effectLst/>
                <a:latin typeface="Gulim" panose="020B0600000101010101" pitchFamily="34" charset="-127"/>
                <a:ea typeface="바탕체" panose="02030609000101010101" pitchFamily="49" charset="-127"/>
                <a:cs typeface="바탕체" panose="02030609000101010101" pitchFamily="49" charset="-127"/>
              </a:rPr>
              <a:t>KoBERT</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는 트랜스포머 아키텍처를 사용하며</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양방향</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attention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메커니즘을 통해 입력된 문맥을 이해합니다</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이를 통해 문장의 전후 관계를 학습하여 문맥적으로 적합한 표현을 추론할 수 있습니다</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이 과정에서</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en-CA" altLang="ko-KR" sz="1800" dirty="0" err="1">
                <a:effectLst/>
                <a:latin typeface="Gulim" panose="020B0600000101010101" pitchFamily="34" charset="-127"/>
                <a:ea typeface="바탕체" panose="02030609000101010101" pitchFamily="49" charset="-127"/>
                <a:cs typeface="바탕체" panose="02030609000101010101" pitchFamily="49" charset="-127"/>
              </a:rPr>
              <a:t>BertForSequenceClassification</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클래스를 통해</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en-CA" altLang="ko-KR" sz="1800" dirty="0" err="1">
                <a:effectLst/>
                <a:latin typeface="Gulim" panose="020B0600000101010101" pitchFamily="34" charset="-127"/>
                <a:ea typeface="바탕체" panose="02030609000101010101" pitchFamily="49" charset="-127"/>
                <a:cs typeface="바탕체" panose="02030609000101010101" pitchFamily="49" charset="-127"/>
              </a:rPr>
              <a:t>KoBERT</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모델의 출력 레이어를 수정하여 문장 분류 작업에 활용합니다</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출력 레이어는</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en-CA" altLang="ko-KR" sz="1800" dirty="0" err="1">
                <a:effectLst/>
                <a:latin typeface="Gulim" panose="020B0600000101010101" pitchFamily="34" charset="-127"/>
                <a:ea typeface="바탕체" panose="02030609000101010101" pitchFamily="49" charset="-127"/>
                <a:cs typeface="바탕체" panose="02030609000101010101" pitchFamily="49" charset="-127"/>
              </a:rPr>
              <a:t>num_labels</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=3</a:t>
            </a:r>
            <a:r>
              <a:rPr lang="ko-KR" altLang="ko-KR" sz="1800" dirty="0" err="1">
                <a:effectLst/>
                <a:latin typeface="Gulim" panose="020B0600000101010101" pitchFamily="34" charset="-127"/>
                <a:ea typeface="바탕체" panose="02030609000101010101" pitchFamily="49" charset="-127"/>
                <a:cs typeface="바탕체" panose="02030609000101010101" pitchFamily="49" charset="-127"/>
              </a:rPr>
              <a:t>으로</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 설정되어 있으며</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이는 메시지를 학교폭력</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우울</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자살</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범죄라는</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3</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가지 카테고리로 분류하는 데 사용됩니다</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en-CA" altLang="ko-KR" sz="1800" dirty="0" err="1">
                <a:effectLst/>
                <a:latin typeface="Gulim" panose="020B0600000101010101" pitchFamily="34" charset="-127"/>
                <a:ea typeface="바탕체" panose="02030609000101010101" pitchFamily="49" charset="-127"/>
                <a:cs typeface="바탕체" panose="02030609000101010101" pitchFamily="49" charset="-127"/>
              </a:rPr>
              <a:t>KoBERT</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는 사전 학습된 상태로 불러와</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SNS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데이터셋에 맞춰 추가 학습을 진행하며</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학습 단계에서</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en-CA" altLang="ko-KR" sz="1800" dirty="0" err="1">
                <a:effectLst/>
                <a:latin typeface="Gulim" panose="020B0600000101010101" pitchFamily="34" charset="-127"/>
                <a:ea typeface="바탕체" panose="02030609000101010101" pitchFamily="49" charset="-127"/>
                <a:cs typeface="바탕체" panose="02030609000101010101" pitchFamily="49" charset="-127"/>
              </a:rPr>
              <a:t>AdamW</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err="1">
                <a:effectLst/>
                <a:latin typeface="Gulim" panose="020B0600000101010101" pitchFamily="34" charset="-127"/>
                <a:ea typeface="바탕체" panose="02030609000101010101" pitchFamily="49" charset="-127"/>
                <a:cs typeface="바탕체" panose="02030609000101010101" pitchFamily="49" charset="-127"/>
              </a:rPr>
              <a:t>옵티마이저와</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 교차 엔트로피 손실 함수를 사용하여 모델의 분류 성능을 최적화합니다</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en-CA" altLang="ko-KR" sz="1800" dirty="0" err="1">
                <a:effectLst/>
                <a:latin typeface="Gulim" panose="020B0600000101010101" pitchFamily="34" charset="-127"/>
                <a:ea typeface="바탕체" panose="02030609000101010101" pitchFamily="49" charset="-127"/>
                <a:cs typeface="바탕체" panose="02030609000101010101" pitchFamily="49" charset="-127"/>
              </a:rPr>
              <a:t>KcELECTRA</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는 분류와 감정 분석 모두를 위해 활용되며</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transformers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라이브러리의</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pipeline</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을 사용하고 있습니다</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특히</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SNS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메시지의 감정 상태를</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"anger", "joy", "sadness", "neutral"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등으로 분류하여 감정 정보를 추출하고</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분석 결과에 감정 가중치를 반영하여 메시지의 중증도를 평가함으로써 정확도를 </a:t>
            </a:r>
            <a:r>
              <a:rPr lang="ko-KR" altLang="ko-KR" sz="1800" dirty="0" err="1">
                <a:effectLst/>
                <a:latin typeface="Gulim" panose="020B0600000101010101" pitchFamily="34" charset="-127"/>
                <a:ea typeface="바탕체" panose="02030609000101010101" pitchFamily="49" charset="-127"/>
                <a:cs typeface="바탕체" panose="02030609000101010101" pitchFamily="49" charset="-127"/>
              </a:rPr>
              <a:t>높이고있습니다</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a:t>
            </a:r>
            <a:endParaRPr lang="ko-KR" altLang="ko-KR" sz="1800" dirty="0">
              <a:effectLst/>
              <a:latin typeface="Gulim" panose="020B0600000101010101" pitchFamily="34" charset="-127"/>
              <a:ea typeface="Gulim" panose="020B0600000101010101" pitchFamily="34" charset="-127"/>
              <a:cs typeface="Gulim" panose="020B0600000101010101" pitchFamily="34" charset="-127"/>
            </a:endParaRPr>
          </a:p>
          <a:p>
            <a:pPr indent="127000"/>
            <a:r>
              <a:rPr lang="en-CA" altLang="ko-KR" sz="1800" dirty="0" err="1">
                <a:effectLst/>
                <a:latin typeface="바탕체" panose="02030609000101010101" pitchFamily="49" charset="-127"/>
                <a:ea typeface="Gulim" panose="020B0600000101010101" pitchFamily="34" charset="-127"/>
                <a:cs typeface="바탕체" panose="02030609000101010101" pitchFamily="49" charset="-127"/>
              </a:rPr>
              <a:t>KoBERT</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와 </a:t>
            </a:r>
            <a:r>
              <a:rPr lang="en-CA" altLang="ko-KR" sz="1800" dirty="0" err="1">
                <a:effectLst/>
                <a:latin typeface="Gulim" panose="020B0600000101010101" pitchFamily="34" charset="-127"/>
                <a:ea typeface="바탕체" panose="02030609000101010101" pitchFamily="49" charset="-127"/>
                <a:cs typeface="바탕체" panose="02030609000101010101" pitchFamily="49" charset="-127"/>
              </a:rPr>
              <a:t>KcELECTRA</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의 가중치 모델을 이용하여 메시지의 내용과 주제를 기반으로 학교폭력</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우울</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자살</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범죄와 같은 특정 카테고리로 분류를 보다 정확도 높게 수행하고</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en-CA" altLang="ko-KR" sz="1800" dirty="0" err="1">
                <a:effectLst/>
                <a:latin typeface="Gulim" panose="020B0600000101010101" pitchFamily="34" charset="-127"/>
                <a:ea typeface="바탕체" panose="02030609000101010101" pitchFamily="49" charset="-127"/>
                <a:cs typeface="바탕체" panose="02030609000101010101" pitchFamily="49" charset="-127"/>
              </a:rPr>
              <a:t>KcELECTRA</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는 메시지의 감정 상태를 분석하여 이 분류 결과에 가중치를 부여하여 보완합니다</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예를 들어</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en-CA" altLang="ko-KR" sz="1800" dirty="0" err="1">
                <a:effectLst/>
                <a:latin typeface="Gulim" panose="020B0600000101010101" pitchFamily="34" charset="-127"/>
                <a:ea typeface="바탕체" panose="02030609000101010101" pitchFamily="49" charset="-127"/>
                <a:cs typeface="바탕체" panose="02030609000101010101" pitchFamily="49" charset="-127"/>
              </a:rPr>
              <a:t>KoBERT</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가 특정 메시지를 학교폭력으로 분류한 경우</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en-CA" altLang="ko-KR" sz="1800" dirty="0" err="1">
                <a:effectLst/>
                <a:latin typeface="Gulim" panose="020B0600000101010101" pitchFamily="34" charset="-127"/>
                <a:ea typeface="바탕체" panose="02030609000101010101" pitchFamily="49" charset="-127"/>
                <a:cs typeface="바탕체" panose="02030609000101010101" pitchFamily="49" charset="-127"/>
              </a:rPr>
              <a:t>KcELECTRA</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가 해당 메시지에서</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"anger"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감정을 감지하면</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심각도를 높이는 방식으로 가중치를 부여합니다</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이러한 설계는 단순한 분류 작업을 넘어 메시지의 맥락을 보다 정밀하게 파악할 수 있게 합니다</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SNS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메시지는 비공식적이고 축약된 표현이 많으며</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감정적 뉘앙스가 중요한 정보를 담고 있는 경우가 많습니다</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en-CA" altLang="ko-KR" sz="1800" dirty="0" err="1">
                <a:effectLst/>
                <a:latin typeface="Gulim" panose="020B0600000101010101" pitchFamily="34" charset="-127"/>
                <a:ea typeface="바탕체" panose="02030609000101010101" pitchFamily="49" charset="-127"/>
                <a:cs typeface="바탕체" panose="02030609000101010101" pitchFamily="49" charset="-127"/>
              </a:rPr>
              <a:t>KoBERT</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는 메시지의 핵심적인 주제와 의미를 파악하는 데 강점을 지니며</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en-CA" altLang="ko-KR" sz="1800" dirty="0" err="1">
                <a:effectLst/>
                <a:latin typeface="Gulim" panose="020B0600000101010101" pitchFamily="34" charset="-127"/>
                <a:ea typeface="바탕체" panose="02030609000101010101" pitchFamily="49" charset="-127"/>
                <a:cs typeface="바탕체" panose="02030609000101010101" pitchFamily="49" charset="-127"/>
              </a:rPr>
              <a:t>KcELECTRA</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는 메시지에 담긴 세밀한 감정적 요소를 분석하여 추가적인 맥락을 제공합니다</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이러한 통합적인 접근을 통해 단순한 분류를 넘어</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메시지에 내포된 감정과 심리적 상태를 함께 분석하여 중증도를 평가하고</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 </a:t>
            </a:r>
            <a:r>
              <a:rPr lang="ko-KR" altLang="ko-KR" sz="1800" dirty="0">
                <a:effectLst/>
                <a:latin typeface="Gulim" panose="020B0600000101010101" pitchFamily="34" charset="-127"/>
                <a:ea typeface="바탕체" panose="02030609000101010101" pitchFamily="49" charset="-127"/>
                <a:cs typeface="바탕체" panose="02030609000101010101" pitchFamily="49" charset="-127"/>
              </a:rPr>
              <a:t>메시지의 심각성을 종합적으로 판단할 수 있는 강력한 분석 시스템을 구현합니다</a:t>
            </a:r>
            <a:r>
              <a:rPr lang="en-CA" altLang="ko-KR" sz="1800" dirty="0">
                <a:effectLst/>
                <a:latin typeface="Gulim" panose="020B0600000101010101" pitchFamily="34" charset="-127"/>
                <a:ea typeface="바탕체" panose="02030609000101010101" pitchFamily="49" charset="-127"/>
                <a:cs typeface="바탕체" panose="02030609000101010101" pitchFamily="49" charset="-127"/>
              </a:rPr>
              <a:t>.</a:t>
            </a:r>
            <a:endParaRPr lang="ko-KR" altLang="ko-KR" sz="1800" dirty="0">
              <a:effectLst/>
              <a:latin typeface="Gulim" panose="020B0600000101010101" pitchFamily="34" charset="-127"/>
              <a:ea typeface="Gulim" panose="020B0600000101010101" pitchFamily="34" charset="-127"/>
              <a:cs typeface="Gulim" panose="020B0600000101010101" pitchFamily="34" charset="-127"/>
            </a:endParaRPr>
          </a:p>
          <a:p>
            <a:pPr indent="127000"/>
            <a:endParaRPr lang="ko-KR" altLang="ko-KR" sz="1800" dirty="0">
              <a:effectLst/>
              <a:latin typeface="Gulim" panose="020B0600000101010101" pitchFamily="34" charset="-127"/>
              <a:ea typeface="Gulim" panose="020B0600000101010101" pitchFamily="34" charset="-127"/>
              <a:cs typeface="Gulim" panose="020B0600000101010101" pitchFamily="34" charset="-127"/>
            </a:endParaRPr>
          </a:p>
        </p:txBody>
      </p:sp>
      <p:sp>
        <p:nvSpPr>
          <p:cNvPr id="4" name="슬라이드 번호 개체 틀 3">
            <a:extLst>
              <a:ext uri="{FF2B5EF4-FFF2-40B4-BE49-F238E27FC236}">
                <a16:creationId xmlns="" xmlns:a16="http://schemas.microsoft.com/office/drawing/2014/main" id="{0EADADD6-00A4-824B-E453-69E9F0751194}"/>
              </a:ext>
            </a:extLst>
          </p:cNvPr>
          <p:cNvSpPr>
            <a:spLocks noGrp="1"/>
          </p:cNvSpPr>
          <p:nvPr>
            <p:ph type="sldNum" sz="quarter" idx="5"/>
          </p:nvPr>
        </p:nvSpPr>
        <p:spPr/>
        <p:txBody>
          <a:bodyPr/>
          <a:lstStyle/>
          <a:p>
            <a:fld id="{45F4B19D-A9A8-4865-91B9-A40B75A0C2E1}" type="slidenum">
              <a:rPr lang="ko-KR" altLang="en-US" smtClean="0"/>
              <a:t>7</a:t>
            </a:fld>
            <a:endParaRPr lang="ko-KR" altLang="en-US"/>
          </a:p>
        </p:txBody>
      </p:sp>
    </p:spTree>
    <p:extLst>
      <p:ext uri="{BB962C8B-B14F-4D97-AF65-F5344CB8AC3E}">
        <p14:creationId xmlns:p14="http://schemas.microsoft.com/office/powerpoint/2010/main" val="139800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6982FFEE-0D4C-E9B6-9E4B-8ADFFA83ADDA}"/>
            </a:ext>
          </a:extLst>
        </p:cNvPr>
        <p:cNvGrpSpPr/>
        <p:nvPr/>
      </p:nvGrpSpPr>
      <p:grpSpPr>
        <a:xfrm>
          <a:off x="0" y="0"/>
          <a:ext cx="0" cy="0"/>
          <a:chOff x="0" y="0"/>
          <a:chExt cx="0" cy="0"/>
        </a:xfrm>
      </p:grpSpPr>
      <p:sp>
        <p:nvSpPr>
          <p:cNvPr id="2" name="슬라이드 이미지 개체 틀 1">
            <a:extLst>
              <a:ext uri="{FF2B5EF4-FFF2-40B4-BE49-F238E27FC236}">
                <a16:creationId xmlns="" xmlns:a16="http://schemas.microsoft.com/office/drawing/2014/main" id="{65A325F8-0CF0-499C-1AF4-FCD4E7DF82C1}"/>
              </a:ext>
            </a:extLst>
          </p:cNvPr>
          <p:cNvSpPr>
            <a:spLocks noGrp="1" noRot="1" noChangeAspect="1"/>
          </p:cNvSpPr>
          <p:nvPr>
            <p:ph type="sldImg"/>
          </p:nvPr>
        </p:nvSpPr>
        <p:spPr/>
      </p:sp>
      <p:sp>
        <p:nvSpPr>
          <p:cNvPr id="3" name="슬라이드 노트 개체 틀 2">
            <a:extLst>
              <a:ext uri="{FF2B5EF4-FFF2-40B4-BE49-F238E27FC236}">
                <a16:creationId xmlns="" xmlns:a16="http://schemas.microsoft.com/office/drawing/2014/main" id="{072A92B2-675F-EFB7-377C-D28E22CE3984}"/>
              </a:ext>
            </a:extLst>
          </p:cNvPr>
          <p:cNvSpPr>
            <a:spLocks noGrp="1"/>
          </p:cNvSpPr>
          <p:nvPr>
            <p:ph type="body" idx="1"/>
          </p:nvPr>
        </p:nvSpPr>
        <p:spPr/>
        <p:txBody>
          <a:bodyPr/>
          <a:lstStyle/>
          <a:p>
            <a:r>
              <a:rPr kumimoji="1" lang="ko-KR" altLang="en-US" dirty="0"/>
              <a:t>이렇게 설계된 모델은</a:t>
            </a:r>
            <a:r>
              <a:rPr kumimoji="1" lang="en-US" altLang="ko-KR" dirty="0"/>
              <a:t>,</a:t>
            </a:r>
            <a:r>
              <a:rPr kumimoji="1" lang="ko-KR" altLang="en-US" dirty="0"/>
              <a:t> 비속어 등이 포함된 비정형 데이터를 포함하고 있는 </a:t>
            </a:r>
            <a:r>
              <a:rPr kumimoji="1" lang="en-CA" altLang="ko-KR" dirty="0" err="1"/>
              <a:t>KoELECTRA</a:t>
            </a:r>
            <a:r>
              <a:rPr kumimoji="1" lang="en-CA" altLang="ko-KR" dirty="0"/>
              <a:t> </a:t>
            </a:r>
            <a:r>
              <a:rPr kumimoji="1" lang="ko-KR" altLang="en-US" dirty="0"/>
              <a:t>모델 등 </a:t>
            </a:r>
            <a:r>
              <a:rPr kumimoji="1" lang="en-CA" altLang="ko-KR" dirty="0"/>
              <a:t>pretrained</a:t>
            </a:r>
            <a:r>
              <a:rPr kumimoji="1" lang="ko-KR" altLang="en-US" dirty="0"/>
              <a:t>된 고성능 한국어 </a:t>
            </a:r>
            <a:r>
              <a:rPr kumimoji="1" lang="en-CA" altLang="ko-KR" dirty="0"/>
              <a:t>ai</a:t>
            </a:r>
            <a:r>
              <a:rPr kumimoji="1" lang="ko-KR" altLang="en-US" dirty="0"/>
              <a:t>모델을 기반으로 할 수 있다는 강점이 있지만</a:t>
            </a:r>
            <a:r>
              <a:rPr kumimoji="1" lang="en-US" altLang="ko-KR" dirty="0"/>
              <a:t>,</a:t>
            </a:r>
            <a:r>
              <a:rPr kumimoji="1" lang="ko-KR" altLang="en-US" dirty="0"/>
              <a:t> 실제 사용자 데이터의 접근이 필요한 만큼 </a:t>
            </a:r>
            <a:r>
              <a:rPr kumimoji="1" lang="en-CA" altLang="ko-KR" dirty="0" err="1"/>
              <a:t>sns</a:t>
            </a:r>
            <a:r>
              <a:rPr kumimoji="1" lang="ko-KR" altLang="en-US" dirty="0"/>
              <a:t> 메시지 각각의 접근 방식이나</a:t>
            </a:r>
            <a:r>
              <a:rPr kumimoji="1" lang="en-US" altLang="ko-KR" dirty="0"/>
              <a:t>,</a:t>
            </a:r>
            <a:r>
              <a:rPr kumimoji="1" lang="ko-KR" altLang="en-US" dirty="0"/>
              <a:t> 개인보호 정책 등 </a:t>
            </a:r>
            <a:r>
              <a:rPr kumimoji="1" lang="ko-KR" altLang="en-US" dirty="0" err="1"/>
              <a:t>풀어가야할</a:t>
            </a:r>
            <a:r>
              <a:rPr kumimoji="1" lang="ko-KR" altLang="en-US" dirty="0"/>
              <a:t> 기술적 부분은 존재하는 상황입니다</a:t>
            </a:r>
            <a:r>
              <a:rPr kumimoji="1" lang="en-US" altLang="ko-KR" dirty="0"/>
              <a:t>.</a:t>
            </a:r>
            <a:endParaRPr kumimoji="1" lang="ko-KR" altLang="en-US" dirty="0"/>
          </a:p>
        </p:txBody>
      </p:sp>
      <p:sp>
        <p:nvSpPr>
          <p:cNvPr id="4" name="슬라이드 번호 개체 틀 3">
            <a:extLst>
              <a:ext uri="{FF2B5EF4-FFF2-40B4-BE49-F238E27FC236}">
                <a16:creationId xmlns="" xmlns:a16="http://schemas.microsoft.com/office/drawing/2014/main" id="{B4E1BD9B-90E2-57ED-C9BF-EFF491957547}"/>
              </a:ext>
            </a:extLst>
          </p:cNvPr>
          <p:cNvSpPr>
            <a:spLocks noGrp="1"/>
          </p:cNvSpPr>
          <p:nvPr>
            <p:ph type="sldNum" sz="quarter" idx="5"/>
          </p:nvPr>
        </p:nvSpPr>
        <p:spPr/>
        <p:txBody>
          <a:bodyPr/>
          <a:lstStyle/>
          <a:p>
            <a:fld id="{45F4B19D-A9A8-4865-91B9-A40B75A0C2E1}" type="slidenum">
              <a:rPr lang="ko-KR" altLang="en-US" smtClean="0"/>
              <a:t>8</a:t>
            </a:fld>
            <a:endParaRPr lang="ko-KR" altLang="en-US"/>
          </a:p>
        </p:txBody>
      </p:sp>
    </p:spTree>
    <p:extLst>
      <p:ext uri="{BB962C8B-B14F-4D97-AF65-F5344CB8AC3E}">
        <p14:creationId xmlns:p14="http://schemas.microsoft.com/office/powerpoint/2010/main" val="2150791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ko-KR" sz="1000" dirty="0"/>
              <a:t>사업화 방안에 대한 큰 틀은 크게 4가지 입니다.</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r>
              <a:rPr lang="ko-KR" sz="1000" dirty="0"/>
              <a:t>(아래는 참고 차 상세 내용 기재하였습니다.)</a:t>
            </a:r>
            <a:endParaRPr sz="1000" dirty="0"/>
          </a:p>
          <a:p>
            <a:pPr marL="0" lvl="0" indent="0" algn="l" rtl="0">
              <a:spcBef>
                <a:spcPts val="0"/>
              </a:spcBef>
              <a:spcAft>
                <a:spcPts val="0"/>
              </a:spcAft>
              <a:buNone/>
            </a:pPr>
            <a:r>
              <a:rPr lang="ko-KR" sz="1000" dirty="0"/>
              <a:t>(</a:t>
            </a:r>
            <a:r>
              <a:rPr lang="ko-KR" sz="1000" dirty="0" err="1"/>
              <a:t>장표에</a:t>
            </a:r>
            <a:r>
              <a:rPr lang="ko-KR" sz="1000" dirty="0"/>
              <a:t> 있는 내용을 그냥 읽어주셔도 무방할 것 같습니다.)</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r>
              <a:rPr lang="ko-KR" sz="1000" dirty="0"/>
              <a:t>1. 시장 세분화 및 </a:t>
            </a:r>
            <a:r>
              <a:rPr lang="ko-KR" sz="1000" dirty="0" err="1"/>
              <a:t>타겟팅</a:t>
            </a:r>
            <a:endParaRPr sz="1000" dirty="0"/>
          </a:p>
          <a:p>
            <a:pPr marL="0" lvl="0" indent="0" algn="l" rtl="0">
              <a:spcBef>
                <a:spcPts val="0"/>
              </a:spcBef>
              <a:spcAft>
                <a:spcPts val="0"/>
              </a:spcAft>
              <a:buNone/>
            </a:pPr>
            <a:r>
              <a:rPr lang="ko-KR" sz="1000" dirty="0"/>
              <a:t>첫째, 가정을 대상으로 한 주요 </a:t>
            </a:r>
            <a:r>
              <a:rPr lang="ko-KR" sz="1000" dirty="0" err="1"/>
              <a:t>타겟층으로</a:t>
            </a:r>
            <a:r>
              <a:rPr lang="ko-KR" sz="1000" dirty="0"/>
              <a:t> 만 14세 이하 자녀를 둔 부모(30-50대)를 설정하였습니다. 이들은 자녀의 프라이버시를 존중하면서도 감정 상태를 요약 형태로 제공받기를 원하기 때문에, 이러한 </a:t>
            </a:r>
            <a:r>
              <a:rPr lang="ko-KR" sz="1000" dirty="0" err="1"/>
              <a:t>니즈를</a:t>
            </a:r>
            <a:r>
              <a:rPr lang="ko-KR" sz="1000" dirty="0"/>
              <a:t> 충족할 수 있는 서비스를 개발하였습니다. </a:t>
            </a:r>
            <a:endParaRPr sz="1000" dirty="0"/>
          </a:p>
          <a:p>
            <a:pPr marL="0" lvl="0" indent="0" algn="l" rtl="0">
              <a:spcBef>
                <a:spcPts val="0"/>
              </a:spcBef>
              <a:spcAft>
                <a:spcPts val="0"/>
              </a:spcAft>
              <a:buNone/>
            </a:pPr>
            <a:r>
              <a:rPr lang="ko-KR" sz="1000" dirty="0"/>
              <a:t>둘째, 공공기관을 대상으로 학교, 교육청, 심리상담 센터 등 다수의 학생 데이터를 관리할 수 있는 B2B 서비스를 제공할 계획입니다. 예를 들어, 서울교육청에서 진행 중인 ‘학교폭력 예방 프로젝트’와 연계하여 서비스를 활용할 수 있습니다.</a:t>
            </a:r>
            <a:endParaRPr sz="1000" dirty="0"/>
          </a:p>
          <a:p>
            <a:pPr marL="0" lvl="0" indent="0" algn="l" rtl="0">
              <a:spcBef>
                <a:spcPts val="0"/>
              </a:spcBef>
              <a:spcAft>
                <a:spcPts val="0"/>
              </a:spcAft>
              <a:buNone/>
            </a:pPr>
            <a:r>
              <a:rPr lang="ko-KR" sz="1000" dirty="0"/>
              <a:t>셋째, 의료 및 심리상담 기관을 대상으로 감정 분석 데이터를 활용한 조기 개입 및 상담 효율화를 목표로 설정하였습니다. 이를 통해 심리 치료 효율성을 높이고, 심리적 지원 서비스를 강화할 수 있을 것으로 기대됩니다.</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r>
              <a:rPr lang="ko-KR" sz="1000" dirty="0"/>
              <a:t>2. 수익 모델</a:t>
            </a:r>
            <a:endParaRPr sz="1000" dirty="0"/>
          </a:p>
          <a:p>
            <a:pPr marL="0" lvl="0" indent="0" algn="l" rtl="0">
              <a:spcBef>
                <a:spcPts val="0"/>
              </a:spcBef>
              <a:spcAft>
                <a:spcPts val="0"/>
              </a:spcAft>
              <a:buNone/>
            </a:pPr>
            <a:r>
              <a:rPr lang="ko-KR" sz="1000" dirty="0"/>
              <a:t>첫째, 구독 서비스는 무료 플랜과 유료 플랜으로 구성됩니다. 무료 플랜에서는 기본적인 감정 분석과 알림 기능을 제공하며, 프리미엄 플랜에서는 고급 감정 분석, 위험 신호에 대한 세부 리포트, 전문가 연결 서비스 등을 추가로 제공 가능합니다.</a:t>
            </a:r>
            <a:endParaRPr sz="1000" dirty="0"/>
          </a:p>
          <a:p>
            <a:pPr marL="0" lvl="0" indent="0" algn="l" rtl="0">
              <a:spcBef>
                <a:spcPts val="0"/>
              </a:spcBef>
              <a:spcAft>
                <a:spcPts val="0"/>
              </a:spcAft>
              <a:buNone/>
            </a:pPr>
            <a:r>
              <a:rPr lang="ko-KR" sz="1000" dirty="0"/>
              <a:t>둘째, B2B 모델은 교육청 및 학교 단위 계약을 통해 다수의 학생(ex. 한 계약 당 약 1,000~2,000명)을 관리할 수 있는 시스템을 제공할 예정입니다.</a:t>
            </a:r>
            <a:endParaRPr sz="1000" dirty="0"/>
          </a:p>
          <a:p>
            <a:pPr marL="0" lvl="0" indent="0" algn="l" rtl="0">
              <a:spcBef>
                <a:spcPts val="0"/>
              </a:spcBef>
              <a:spcAft>
                <a:spcPts val="0"/>
              </a:spcAft>
              <a:buNone/>
            </a:pPr>
            <a:r>
              <a:rPr lang="ko-KR" sz="1000" dirty="0"/>
              <a:t>셋째, 광고 및 제휴를 통해 수익을 다각화할 예정입니다. 핸드폰 제조사(예: 삼성전자, 애플)와 협력하여 초기 가입 할인 프로모션을 제공하며, 메타버스 플랫폼과의 제휴를 통해 추가적인 수익 창출이 가능합니다.</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r>
              <a:rPr lang="ko-KR" sz="1000" dirty="0"/>
              <a:t>3. 채널 전략</a:t>
            </a:r>
            <a:endParaRPr sz="1000" dirty="0"/>
          </a:p>
          <a:p>
            <a:pPr marL="0" lvl="0" indent="0" algn="l" rtl="0">
              <a:spcBef>
                <a:spcPts val="0"/>
              </a:spcBef>
              <a:spcAft>
                <a:spcPts val="0"/>
              </a:spcAft>
              <a:buNone/>
            </a:pPr>
            <a:r>
              <a:rPr lang="ko-KR" sz="1000" dirty="0"/>
              <a:t>첫째, 서비스를 </a:t>
            </a:r>
            <a:r>
              <a:rPr lang="ko-KR" sz="1000" dirty="0" err="1"/>
              <a:t>구글</a:t>
            </a:r>
            <a:r>
              <a:rPr lang="ko-KR" sz="1000" dirty="0"/>
              <a:t> 플레이스토어와 애플 </a:t>
            </a:r>
            <a:r>
              <a:rPr lang="ko-KR" sz="1000" dirty="0" err="1"/>
              <a:t>앱스토어를</a:t>
            </a:r>
            <a:r>
              <a:rPr lang="ko-KR" sz="1000" dirty="0"/>
              <a:t> 통해 배포하여 부모(</a:t>
            </a:r>
            <a:r>
              <a:rPr lang="ko-KR" sz="1000" dirty="0" err="1"/>
              <a:t>타겟</a:t>
            </a:r>
            <a:r>
              <a:rPr lang="ko-KR" sz="1000" dirty="0"/>
              <a:t> </a:t>
            </a:r>
            <a:r>
              <a:rPr lang="ko-KR" sz="1000" dirty="0" err="1"/>
              <a:t>대상층</a:t>
            </a:r>
            <a:r>
              <a:rPr lang="ko-KR" sz="1000" dirty="0"/>
              <a:t>)가 쉽게 접근할 수 있도록 할 계획입니다.</a:t>
            </a:r>
            <a:endParaRPr sz="1000" dirty="0"/>
          </a:p>
          <a:p>
            <a:pPr marL="0" lvl="0" indent="0" algn="l" rtl="0">
              <a:spcBef>
                <a:spcPts val="0"/>
              </a:spcBef>
              <a:spcAft>
                <a:spcPts val="0"/>
              </a:spcAft>
              <a:buNone/>
            </a:pPr>
            <a:r>
              <a:rPr lang="ko-KR" sz="1000" dirty="0"/>
              <a:t>둘째, 교육청과 학교와의 계약을 통해 대량 사용자를 확보하고, B2B 연계 채널을 활성화할 계획입니다.</a:t>
            </a:r>
            <a:endParaRPr sz="1000" dirty="0"/>
          </a:p>
          <a:p>
            <a:pPr marL="0" lvl="0" indent="0" algn="l" rtl="0">
              <a:spcBef>
                <a:spcPts val="0"/>
              </a:spcBef>
              <a:spcAft>
                <a:spcPts val="0"/>
              </a:spcAft>
              <a:buNone/>
            </a:pPr>
            <a:r>
              <a:rPr lang="ko-KR" sz="1000" dirty="0"/>
              <a:t>셋째, 부모 커뮤니티(예: </a:t>
            </a:r>
            <a:r>
              <a:rPr lang="ko-KR" sz="1000" dirty="0" err="1"/>
              <a:t>맘카페</a:t>
            </a:r>
            <a:r>
              <a:rPr lang="ko-KR" sz="1000" dirty="0"/>
              <a:t>, 지역 부모 모임)와 협업하여 서비스 홍보를 강화할 계획입니다.</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r>
              <a:rPr lang="ko-KR" sz="1000" dirty="0"/>
              <a:t>4. 위험 요소 대응</a:t>
            </a:r>
            <a:endParaRPr sz="1000" dirty="0"/>
          </a:p>
          <a:p>
            <a:pPr marL="0" lvl="0" indent="0" algn="l" rtl="0">
              <a:spcBef>
                <a:spcPts val="0"/>
              </a:spcBef>
              <a:spcAft>
                <a:spcPts val="0"/>
              </a:spcAft>
              <a:buNone/>
            </a:pPr>
            <a:r>
              <a:rPr lang="ko-KR" sz="1000" dirty="0"/>
              <a:t>첫째, 프라이버시 문제를 해결하기 위해 AI는 데이터를 암호화하고 분석 결과만 부모에게 요약된 형태로 제공할 계획입니다.</a:t>
            </a:r>
            <a:endParaRPr sz="1000" dirty="0"/>
          </a:p>
          <a:p>
            <a:pPr marL="0" lvl="0" indent="0" algn="l" rtl="0">
              <a:spcBef>
                <a:spcPts val="0"/>
              </a:spcBef>
              <a:spcAft>
                <a:spcPts val="0"/>
              </a:spcAft>
              <a:buNone/>
            </a:pPr>
            <a:r>
              <a:rPr lang="ko-KR" sz="1000" dirty="0"/>
              <a:t>둘째, 개인정보 보호법 및 아동 보호 관련 법령을 철저히 준수하여 법적 </a:t>
            </a:r>
            <a:r>
              <a:rPr lang="ko-KR" sz="1000" dirty="0" err="1"/>
              <a:t>리스크를</a:t>
            </a:r>
            <a:r>
              <a:rPr lang="ko-KR" sz="1000" dirty="0"/>
              <a:t> 관리할 계획입니다.</a:t>
            </a:r>
            <a:endParaRPr sz="1000" dirty="0"/>
          </a:p>
          <a:p>
            <a:pPr marL="0" lvl="0" indent="0" algn="l" rtl="0">
              <a:spcBef>
                <a:spcPts val="0"/>
              </a:spcBef>
              <a:spcAft>
                <a:spcPts val="0"/>
              </a:spcAft>
              <a:buNone/>
            </a:pPr>
            <a:r>
              <a:rPr lang="ko-KR" sz="1000" dirty="0"/>
              <a:t>셋째, 플랫폼 안정성을 위해 지속적인 업데이트와 사용자 피드백 반영을 통해 기술적 문제를 해결하고자 합니다.</a:t>
            </a:r>
            <a:endParaRPr sz="1000" dirty="0"/>
          </a:p>
          <a:p>
            <a:pPr marL="0" lvl="0" indent="0" algn="l" rtl="0">
              <a:spcBef>
                <a:spcPts val="0"/>
              </a:spcBef>
              <a:spcAft>
                <a:spcPts val="0"/>
              </a:spcAft>
              <a:buNone/>
            </a:pPr>
            <a:endParaRPr sz="1000" dirty="0"/>
          </a:p>
        </p:txBody>
      </p:sp>
      <p:sp>
        <p:nvSpPr>
          <p:cNvPr id="86" name="Google Shape;86;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9</a:t>
            </a:fld>
            <a:endParaRPr/>
          </a:p>
        </p:txBody>
      </p:sp>
    </p:spTree>
    <p:extLst>
      <p:ext uri="{BB962C8B-B14F-4D97-AF65-F5344CB8AC3E}">
        <p14:creationId xmlns:p14="http://schemas.microsoft.com/office/powerpoint/2010/main" val="1505439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 name="Google Shape;11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ko-KR" sz="1000" dirty="0"/>
              <a:t>사업 </a:t>
            </a:r>
            <a:r>
              <a:rPr lang="ko-KR" sz="1000" dirty="0" err="1"/>
              <a:t>로드맵은</a:t>
            </a:r>
            <a:r>
              <a:rPr lang="ko-KR" sz="1000" dirty="0"/>
              <a:t> 크세 단기 중기 장기로 구분하여 작성해보았습니다.</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r>
              <a:rPr lang="ko-KR" sz="1000" dirty="0"/>
              <a:t>(아래는 참고 차 상세 내용 기재하였습니다.)</a:t>
            </a:r>
            <a:endParaRPr sz="1000" dirty="0"/>
          </a:p>
          <a:p>
            <a:pPr marL="0" lvl="0" indent="0" algn="l" rtl="0">
              <a:spcBef>
                <a:spcPts val="0"/>
              </a:spcBef>
              <a:spcAft>
                <a:spcPts val="0"/>
              </a:spcAft>
              <a:buNone/>
            </a:pPr>
            <a:r>
              <a:rPr lang="ko-KR" sz="1000" dirty="0"/>
              <a:t>(</a:t>
            </a:r>
            <a:r>
              <a:rPr lang="ko-KR" sz="1000" dirty="0" err="1"/>
              <a:t>장표에</a:t>
            </a:r>
            <a:r>
              <a:rPr lang="ko-KR" sz="1000" dirty="0"/>
              <a:t> 있는 내용을 그냥 읽어주셔도 무방할 것 같습니다.)</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r>
              <a:rPr lang="ko-KR" sz="1000" dirty="0"/>
              <a:t>단기 (1년)</a:t>
            </a:r>
            <a:endParaRPr sz="1000" dirty="0"/>
          </a:p>
          <a:p>
            <a:pPr marL="0" lvl="0" indent="0" algn="l" rtl="0">
              <a:spcBef>
                <a:spcPts val="0"/>
              </a:spcBef>
              <a:spcAft>
                <a:spcPts val="0"/>
              </a:spcAft>
              <a:buNone/>
            </a:pPr>
            <a:r>
              <a:rPr lang="ko-KR" sz="1000" dirty="0"/>
              <a:t>AI모델개발과 검증 통해 텍스트 감정분석과 위험예측 알고리즘을 고도화합니다.</a:t>
            </a:r>
            <a:endParaRPr sz="1000" dirty="0"/>
          </a:p>
          <a:p>
            <a:pPr marL="0" lvl="0" indent="0" algn="l" rtl="0">
              <a:spcBef>
                <a:spcPts val="0"/>
              </a:spcBef>
              <a:spcAft>
                <a:spcPts val="0"/>
              </a:spcAft>
              <a:buNone/>
            </a:pPr>
            <a:r>
              <a:rPr lang="ko-KR" sz="1000" dirty="0"/>
              <a:t>MVP(최소 기능 제품)</a:t>
            </a:r>
            <a:r>
              <a:rPr lang="ko-KR" sz="1000" dirty="0" err="1"/>
              <a:t>를</a:t>
            </a:r>
            <a:r>
              <a:rPr lang="ko-KR" sz="1000" dirty="0"/>
              <a:t> 출시하여 감정 분석과 위험 알림을 중심으로 한 </a:t>
            </a:r>
            <a:r>
              <a:rPr lang="ko-KR" sz="1000" dirty="0" err="1"/>
              <a:t>앱을</a:t>
            </a:r>
            <a:r>
              <a:rPr lang="ko-KR" sz="1000" dirty="0"/>
              <a:t> 시장에 내놓습니다.</a:t>
            </a:r>
            <a:endParaRPr sz="1000" dirty="0"/>
          </a:p>
          <a:p>
            <a:pPr marL="0" lvl="0" indent="0" algn="l" rtl="0">
              <a:spcBef>
                <a:spcPts val="0"/>
              </a:spcBef>
              <a:spcAft>
                <a:spcPts val="0"/>
              </a:spcAft>
              <a:buNone/>
            </a:pPr>
            <a:r>
              <a:rPr lang="ko-KR" sz="1000" dirty="0"/>
              <a:t>초기 사용자 확보를 위해 부모 커뮤니티 및 공공기관과 협력하여 베타 사용자 모집을 진행합니다.</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r>
              <a:rPr lang="ko-KR" sz="1000" dirty="0"/>
              <a:t>중기 (2~3년)</a:t>
            </a:r>
            <a:endParaRPr sz="1000" dirty="0"/>
          </a:p>
          <a:p>
            <a:pPr marL="0" lvl="0" indent="0" algn="l" rtl="0">
              <a:spcBef>
                <a:spcPts val="0"/>
              </a:spcBef>
              <a:spcAft>
                <a:spcPts val="0"/>
              </a:spcAft>
              <a:buNone/>
            </a:pPr>
            <a:r>
              <a:rPr lang="ko-KR" sz="1000" dirty="0"/>
              <a:t>음성 데이터 분석, 부모와 전문가 연결 기능 등 서비스를 확장합니다.</a:t>
            </a:r>
            <a:endParaRPr sz="1000" dirty="0"/>
          </a:p>
          <a:p>
            <a:pPr marL="0" lvl="0" indent="0" algn="l" rtl="0">
              <a:spcBef>
                <a:spcPts val="0"/>
              </a:spcBef>
              <a:spcAft>
                <a:spcPts val="0"/>
              </a:spcAft>
              <a:buNone/>
            </a:pPr>
            <a:r>
              <a:rPr lang="ko-KR" sz="1000" dirty="0"/>
              <a:t>영어, 일본어 등 다국어 버전을 지원하며 글로벌 시장에 진출합니다.</a:t>
            </a:r>
            <a:endParaRPr sz="1000" dirty="0"/>
          </a:p>
          <a:p>
            <a:pPr marL="0" lvl="0" indent="0" algn="l" rtl="0">
              <a:spcBef>
                <a:spcPts val="0"/>
              </a:spcBef>
              <a:spcAft>
                <a:spcPts val="0"/>
              </a:spcAft>
              <a:buNone/>
            </a:pPr>
            <a:r>
              <a:rPr lang="ko-KR" sz="1000" dirty="0"/>
              <a:t>심리상담 기관 등과 </a:t>
            </a:r>
            <a:r>
              <a:rPr lang="ko-KR" sz="1000" dirty="0" err="1"/>
              <a:t>파트너십을</a:t>
            </a:r>
            <a:r>
              <a:rPr lang="ko-KR" sz="1000" dirty="0"/>
              <a:t> 구축하여 서비스를 확대합니다.</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r>
              <a:rPr lang="ko-KR" sz="1000" dirty="0"/>
              <a:t>장기 (4~5년)</a:t>
            </a:r>
            <a:endParaRPr sz="1000" dirty="0"/>
          </a:p>
          <a:p>
            <a:pPr marL="0" lvl="0" indent="0" algn="l" rtl="0">
              <a:spcBef>
                <a:spcPts val="0"/>
              </a:spcBef>
              <a:spcAft>
                <a:spcPts val="0"/>
              </a:spcAft>
              <a:buNone/>
            </a:pPr>
            <a:r>
              <a:rPr lang="ko-KR" sz="1000" dirty="0"/>
              <a:t>AI 모델의 적응성과 정확도를 더욱 강화하여 데이터 기반 분석을 고도화합니다.</a:t>
            </a:r>
            <a:endParaRPr sz="1000" dirty="0"/>
          </a:p>
          <a:p>
            <a:pPr marL="0" lvl="0" indent="0" algn="l" rtl="0">
              <a:spcBef>
                <a:spcPts val="0"/>
              </a:spcBef>
              <a:spcAft>
                <a:spcPts val="0"/>
              </a:spcAft>
              <a:buNone/>
            </a:pPr>
            <a:r>
              <a:rPr lang="ko-KR" sz="1000" dirty="0"/>
              <a:t>자녀와 부모가 감정을 공유할 수 있는 가상공간을 메타버스와 연계하여 제공합니다.</a:t>
            </a:r>
            <a:endParaRPr sz="1000" dirty="0"/>
          </a:p>
          <a:p>
            <a:pPr marL="0" lvl="0" indent="0" algn="l" rtl="0">
              <a:spcBef>
                <a:spcPts val="0"/>
              </a:spcBef>
              <a:spcAft>
                <a:spcPts val="0"/>
              </a:spcAft>
              <a:buNone/>
            </a:pPr>
            <a:r>
              <a:rPr lang="ko-KR" sz="1000" dirty="0"/>
              <a:t>학교폭력 예방 및 심리 교육 </a:t>
            </a:r>
            <a:r>
              <a:rPr lang="ko-KR" sz="1000" dirty="0" err="1"/>
              <a:t>콘텐츠를</a:t>
            </a:r>
            <a:r>
              <a:rPr lang="ko-KR" sz="1000" dirty="0"/>
              <a:t> 포함한 교육 시장 통합 전략을 실행합니다.</a:t>
            </a:r>
            <a:endParaRPr sz="1000" dirty="0"/>
          </a:p>
        </p:txBody>
      </p:sp>
      <p:sp>
        <p:nvSpPr>
          <p:cNvPr id="115" name="Google Shape;11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10</a:t>
            </a:fld>
            <a:endParaRPr/>
          </a:p>
        </p:txBody>
      </p:sp>
    </p:spTree>
    <p:extLst>
      <p:ext uri="{BB962C8B-B14F-4D97-AF65-F5344CB8AC3E}">
        <p14:creationId xmlns:p14="http://schemas.microsoft.com/office/powerpoint/2010/main" val="4230017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Google Shape;13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ko-KR"/>
              <a:t>비즈니스 모델은 수익 부분과 비용 부분을 구분하여 작성했고, </a:t>
            </a:r>
            <a:endParaRPr/>
          </a:p>
          <a:p>
            <a:pPr marL="0" lvl="0" indent="0" algn="l" rtl="0">
              <a:spcBef>
                <a:spcPts val="0"/>
              </a:spcBef>
              <a:spcAft>
                <a:spcPts val="0"/>
              </a:spcAft>
              <a:buNone/>
            </a:pPr>
            <a:endParaRPr/>
          </a:p>
          <a:p>
            <a:pPr marL="0" lvl="0" indent="0" algn="l" rtl="0">
              <a:spcBef>
                <a:spcPts val="0"/>
              </a:spcBef>
              <a:spcAft>
                <a:spcPts val="0"/>
              </a:spcAft>
              <a:buNone/>
            </a:pPr>
            <a:r>
              <a:rPr lang="ko-KR"/>
              <a:t>비즈니스 모델 상 운영 첫 해에는 초기 투자비용으로 인해 영업 적자 기록하나, 점차 구독자 수 증가 및 이 영향으로 광고/제휴 수익 증가하여 둘째 해부터 영업이익 전환 가능할 것으로 예측됩니다.</a:t>
            </a:r>
            <a:endParaRPr/>
          </a:p>
          <a:p>
            <a:pPr marL="0" lvl="0" indent="0" algn="l" rtl="0">
              <a:spcBef>
                <a:spcPts val="0"/>
              </a:spcBef>
              <a:spcAft>
                <a:spcPts val="0"/>
              </a:spcAft>
              <a:buNone/>
            </a:pPr>
            <a:endParaRPr/>
          </a:p>
          <a:p>
            <a:pPr marL="0" lvl="0" indent="0" algn="l" rtl="0">
              <a:spcBef>
                <a:spcPts val="0"/>
              </a:spcBef>
              <a:spcAft>
                <a:spcPts val="0"/>
              </a:spcAft>
              <a:buNone/>
            </a:pPr>
            <a:r>
              <a:rPr lang="ko-KR"/>
              <a:t>내역별 추가 설명 드리자면, </a:t>
            </a:r>
            <a:endParaRPr/>
          </a:p>
          <a:p>
            <a:pPr marL="0" lvl="0" indent="0" algn="l" rtl="0">
              <a:spcBef>
                <a:spcPts val="0"/>
              </a:spcBef>
              <a:spcAft>
                <a:spcPts val="0"/>
              </a:spcAft>
              <a:buNone/>
            </a:pPr>
            <a:endParaRPr/>
          </a:p>
          <a:p>
            <a:pPr marL="0" lvl="0" indent="0" algn="l" rtl="0">
              <a:spcBef>
                <a:spcPts val="0"/>
              </a:spcBef>
              <a:spcAft>
                <a:spcPts val="0"/>
              </a:spcAft>
              <a:buNone/>
            </a:pPr>
            <a:r>
              <a:rPr lang="ko-KR"/>
              <a:t>영업 첫 해 : 2019년 14세 미만 가구의 0.01%를 대상으로 최소 구독료 3500원 가정했습니다.</a:t>
            </a:r>
            <a:endParaRPr/>
          </a:p>
          <a:p>
            <a:pPr marL="0" lvl="0" indent="0" algn="l" rtl="0">
              <a:spcBef>
                <a:spcPts val="0"/>
              </a:spcBef>
              <a:spcAft>
                <a:spcPts val="0"/>
              </a:spcAft>
              <a:buNone/>
            </a:pPr>
            <a:r>
              <a:rPr lang="ko-KR"/>
              <a:t>사업 초기에는 구독자 수를 늘리는 것이 핵심 목표로 이를 위해 부담 없는 구독료 수준을 책정했습니다.</a:t>
            </a:r>
            <a:endParaRPr/>
          </a:p>
          <a:p>
            <a:pPr marL="0" lvl="0" indent="0" algn="l" rtl="0">
              <a:spcBef>
                <a:spcPts val="0"/>
              </a:spcBef>
              <a:spcAft>
                <a:spcPts val="0"/>
              </a:spcAft>
              <a:buNone/>
            </a:pPr>
            <a:r>
              <a:rPr lang="ko-KR"/>
              <a:t>영업 둘째 해 : market share 0.05%로의 증가를 가정 및 이용료 9,900원으로 인상 가정</a:t>
            </a:r>
            <a:endParaRPr/>
          </a:p>
          <a:p>
            <a:pPr marL="0" lvl="0" indent="0" algn="l" rtl="0">
              <a:spcBef>
                <a:spcPts val="0"/>
              </a:spcBef>
              <a:spcAft>
                <a:spcPts val="0"/>
              </a:spcAft>
              <a:buNone/>
            </a:pPr>
            <a:r>
              <a:rPr lang="ko-KR"/>
              <a:t>영업 셋째 해 : market share 0.1%로의 증가를 가정 및 이용료 13,500원으로 인상 가정</a:t>
            </a:r>
            <a:endParaRPr/>
          </a:p>
          <a:p>
            <a:pPr marL="0" lvl="0" indent="0" algn="l" rtl="0">
              <a:spcBef>
                <a:spcPts val="0"/>
              </a:spcBef>
              <a:spcAft>
                <a:spcPts val="0"/>
              </a:spcAft>
              <a:buNone/>
            </a:pPr>
            <a:endParaRPr/>
          </a:p>
          <a:p>
            <a:pPr marL="0" lvl="0" indent="0" algn="l" rtl="0">
              <a:spcBef>
                <a:spcPts val="0"/>
              </a:spcBef>
              <a:spcAft>
                <a:spcPts val="0"/>
              </a:spcAft>
              <a:buNone/>
            </a:pPr>
            <a:r>
              <a:rPr lang="ko-KR"/>
              <a:t>B2B 계약, 광고 수익 : 구독자수 증가에 비례하여 상승 가정 (상승 비율은 상이)</a:t>
            </a:r>
            <a:endParaRPr/>
          </a:p>
          <a:p>
            <a:pPr marL="0" lvl="0" indent="0" algn="l" rtl="0">
              <a:spcBef>
                <a:spcPts val="0"/>
              </a:spcBef>
              <a:spcAft>
                <a:spcPts val="0"/>
              </a:spcAft>
              <a:buNone/>
            </a:pPr>
            <a:endParaRPr/>
          </a:p>
          <a:p>
            <a:pPr marL="0" lvl="0" indent="0" algn="l" rtl="0">
              <a:spcBef>
                <a:spcPts val="0"/>
              </a:spcBef>
              <a:spcAft>
                <a:spcPts val="0"/>
              </a:spcAft>
              <a:buNone/>
            </a:pPr>
            <a:r>
              <a:rPr lang="ko-KR"/>
              <a:t>초기 투자비용 : 고도화된 AI 서비스 모델 구축을 목표로 함에 따라, 초기 투자비용 약 7억 5천만원</a:t>
            </a:r>
            <a:endParaRPr/>
          </a:p>
          <a:p>
            <a:pPr marL="0" lvl="0" indent="0" algn="l" rtl="0">
              <a:spcBef>
                <a:spcPts val="0"/>
              </a:spcBef>
              <a:spcAft>
                <a:spcPts val="0"/>
              </a:spcAft>
              <a:buNone/>
            </a:pPr>
            <a:r>
              <a:rPr lang="ko-KR"/>
              <a:t>투자비용 조달 방안 : 벤처캐피탈 투자 유치 및 중소벤처정책자금 활용 등</a:t>
            </a:r>
            <a:endParaRPr/>
          </a:p>
          <a:p>
            <a:pPr marL="0" lvl="0" indent="0" algn="l" rtl="0">
              <a:spcBef>
                <a:spcPts val="0"/>
              </a:spcBef>
              <a:spcAft>
                <a:spcPts val="0"/>
              </a:spcAft>
              <a:buNone/>
            </a:pPr>
            <a:endParaRPr/>
          </a:p>
          <a:p>
            <a:pPr marL="0" lvl="0" indent="0" algn="l" rtl="0">
              <a:spcBef>
                <a:spcPts val="0"/>
              </a:spcBef>
              <a:spcAft>
                <a:spcPts val="0"/>
              </a:spcAft>
              <a:buNone/>
            </a:pPr>
            <a:r>
              <a:rPr lang="ko-KR"/>
              <a:t>연간 운영비용 : 구독자 수 증가에 따라 운영 비용도 동일 비율로 증가</a:t>
            </a:r>
            <a:endParaRPr/>
          </a:p>
          <a:p>
            <a:pPr marL="0" lvl="0" indent="0" algn="l" rtl="0">
              <a:spcBef>
                <a:spcPts val="0"/>
              </a:spcBef>
              <a:spcAft>
                <a:spcPts val="0"/>
              </a:spcAft>
              <a:buNone/>
            </a:pPr>
            <a:endParaRPr/>
          </a:p>
          <a:p>
            <a:pPr marL="0" lvl="0" indent="0" algn="l" rtl="0">
              <a:spcBef>
                <a:spcPts val="0"/>
              </a:spcBef>
              <a:spcAft>
                <a:spcPts val="0"/>
              </a:spcAft>
              <a:buNone/>
            </a:pPr>
            <a:r>
              <a:rPr lang="ko-KR"/>
              <a:t>다만, 마케팅비용은 매년 꾸준히 지출하는 것으로 가정</a:t>
            </a:r>
            <a:endParaRPr/>
          </a:p>
        </p:txBody>
      </p:sp>
      <p:sp>
        <p:nvSpPr>
          <p:cNvPr id="135" name="Google Shape;13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11</a:t>
            </a:fld>
            <a:endParaRPr/>
          </a:p>
        </p:txBody>
      </p:sp>
    </p:spTree>
    <p:extLst>
      <p:ext uri="{BB962C8B-B14F-4D97-AF65-F5344CB8AC3E}">
        <p14:creationId xmlns:p14="http://schemas.microsoft.com/office/powerpoint/2010/main" val="37418002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F8EE0068-DBCB-4435-90E4-D39A94AD693D}"/>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 xmlns:a16="http://schemas.microsoft.com/office/drawing/2014/main" id="{33513DC7-75FF-4821-98D3-E9E384906E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 xmlns:a16="http://schemas.microsoft.com/office/drawing/2014/main" id="{6CF6F197-4573-4C33-A96E-4B553E29A9B2}"/>
              </a:ext>
            </a:extLst>
          </p:cNvPr>
          <p:cNvSpPr>
            <a:spLocks noGrp="1"/>
          </p:cNvSpPr>
          <p:nvPr>
            <p:ph type="dt" sz="half" idx="10"/>
          </p:nvPr>
        </p:nvSpPr>
        <p:spPr/>
        <p:txBody>
          <a:bodyPr/>
          <a:lstStyle/>
          <a:p>
            <a:fld id="{1F9A7001-24F6-4F21-A0DC-9202722EF7ED}" type="datetimeFigureOut">
              <a:rPr lang="ko-KR" altLang="en-US" smtClean="0"/>
              <a:t>2025-01-15</a:t>
            </a:fld>
            <a:endParaRPr lang="ko-KR" altLang="en-US"/>
          </a:p>
        </p:txBody>
      </p:sp>
      <p:sp>
        <p:nvSpPr>
          <p:cNvPr id="5" name="바닥글 개체 틀 4">
            <a:extLst>
              <a:ext uri="{FF2B5EF4-FFF2-40B4-BE49-F238E27FC236}">
                <a16:creationId xmlns="" xmlns:a16="http://schemas.microsoft.com/office/drawing/2014/main" id="{EDFDC7A4-24A5-49F3-886E-9D4C957D981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 xmlns:a16="http://schemas.microsoft.com/office/drawing/2014/main" id="{DDFF3300-EF47-4DBE-AE37-5BC300E7FD30}"/>
              </a:ext>
            </a:extLst>
          </p:cNvPr>
          <p:cNvSpPr>
            <a:spLocks noGrp="1"/>
          </p:cNvSpPr>
          <p:nvPr>
            <p:ph type="sldNum" sz="quarter" idx="12"/>
          </p:nvPr>
        </p:nvSpPr>
        <p:spPr/>
        <p:txBody>
          <a:bodyPr/>
          <a:lstStyle/>
          <a:p>
            <a:fld id="{D9CB01BD-A329-4C55-8D6A-341E07341A88}" type="slidenum">
              <a:rPr lang="ko-KR" altLang="en-US" smtClean="0"/>
              <a:t>‹#›</a:t>
            </a:fld>
            <a:endParaRPr lang="ko-KR" altLang="en-US"/>
          </a:p>
        </p:txBody>
      </p:sp>
    </p:spTree>
    <p:extLst>
      <p:ext uri="{BB962C8B-B14F-4D97-AF65-F5344CB8AC3E}">
        <p14:creationId xmlns:p14="http://schemas.microsoft.com/office/powerpoint/2010/main" val="34527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D7EEF694-18AB-4671-AF0E-4B18DEBD70E5}"/>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 xmlns:a16="http://schemas.microsoft.com/office/drawing/2014/main" id="{C1CB5CCA-56C7-4B02-A768-D6D3AB55B0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 xmlns:a16="http://schemas.microsoft.com/office/drawing/2014/main" id="{4E06E9E4-AC13-4A4A-8D8F-7A498689BC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 xmlns:a16="http://schemas.microsoft.com/office/drawing/2014/main" id="{449C7B48-3E07-4BD0-966E-2B53933E59AD}"/>
              </a:ext>
            </a:extLst>
          </p:cNvPr>
          <p:cNvSpPr>
            <a:spLocks noGrp="1"/>
          </p:cNvSpPr>
          <p:nvPr>
            <p:ph type="dt" sz="half" idx="10"/>
          </p:nvPr>
        </p:nvSpPr>
        <p:spPr/>
        <p:txBody>
          <a:bodyPr/>
          <a:lstStyle/>
          <a:p>
            <a:fld id="{1F9A7001-24F6-4F21-A0DC-9202722EF7ED}" type="datetimeFigureOut">
              <a:rPr lang="ko-KR" altLang="en-US" smtClean="0"/>
              <a:t>2025-01-15</a:t>
            </a:fld>
            <a:endParaRPr lang="ko-KR" altLang="en-US"/>
          </a:p>
        </p:txBody>
      </p:sp>
      <p:sp>
        <p:nvSpPr>
          <p:cNvPr id="6" name="바닥글 개체 틀 5">
            <a:extLst>
              <a:ext uri="{FF2B5EF4-FFF2-40B4-BE49-F238E27FC236}">
                <a16:creationId xmlns="" xmlns:a16="http://schemas.microsoft.com/office/drawing/2014/main" id="{F6B9B2DA-0607-4B9E-BFB9-94899AF996BB}"/>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 xmlns:a16="http://schemas.microsoft.com/office/drawing/2014/main" id="{78397683-67C7-4249-9841-56F945999829}"/>
              </a:ext>
            </a:extLst>
          </p:cNvPr>
          <p:cNvSpPr>
            <a:spLocks noGrp="1"/>
          </p:cNvSpPr>
          <p:nvPr>
            <p:ph type="sldNum" sz="quarter" idx="12"/>
          </p:nvPr>
        </p:nvSpPr>
        <p:spPr/>
        <p:txBody>
          <a:bodyPr/>
          <a:lstStyle/>
          <a:p>
            <a:fld id="{D9CB01BD-A329-4C55-8D6A-341E07341A88}" type="slidenum">
              <a:rPr lang="ko-KR" altLang="en-US" smtClean="0"/>
              <a:t>‹#›</a:t>
            </a:fld>
            <a:endParaRPr lang="ko-KR" altLang="en-US"/>
          </a:p>
        </p:txBody>
      </p:sp>
    </p:spTree>
    <p:extLst>
      <p:ext uri="{BB962C8B-B14F-4D97-AF65-F5344CB8AC3E}">
        <p14:creationId xmlns:p14="http://schemas.microsoft.com/office/powerpoint/2010/main" val="1124598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0911D01D-1F96-4769-AE3B-A7B763C8AA8F}"/>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 xmlns:a16="http://schemas.microsoft.com/office/drawing/2014/main" id="{1F37B61A-B819-4378-9AF0-60FB98E50B9D}"/>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 xmlns:a16="http://schemas.microsoft.com/office/drawing/2014/main" id="{30012C34-4FA7-4433-A5FA-9F7AE7588E92}"/>
              </a:ext>
            </a:extLst>
          </p:cNvPr>
          <p:cNvSpPr>
            <a:spLocks noGrp="1"/>
          </p:cNvSpPr>
          <p:nvPr>
            <p:ph type="dt" sz="half" idx="10"/>
          </p:nvPr>
        </p:nvSpPr>
        <p:spPr/>
        <p:txBody>
          <a:bodyPr/>
          <a:lstStyle/>
          <a:p>
            <a:fld id="{1F9A7001-24F6-4F21-A0DC-9202722EF7ED}" type="datetimeFigureOut">
              <a:rPr lang="ko-KR" altLang="en-US" smtClean="0"/>
              <a:t>2025-01-15</a:t>
            </a:fld>
            <a:endParaRPr lang="ko-KR" altLang="en-US"/>
          </a:p>
        </p:txBody>
      </p:sp>
      <p:sp>
        <p:nvSpPr>
          <p:cNvPr id="5" name="바닥글 개체 틀 4">
            <a:extLst>
              <a:ext uri="{FF2B5EF4-FFF2-40B4-BE49-F238E27FC236}">
                <a16:creationId xmlns="" xmlns:a16="http://schemas.microsoft.com/office/drawing/2014/main" id="{E2139E67-7FDB-4225-A148-3BDC56CD778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 xmlns:a16="http://schemas.microsoft.com/office/drawing/2014/main" id="{A1B0760B-AB24-436D-AF8A-380BBEF71274}"/>
              </a:ext>
            </a:extLst>
          </p:cNvPr>
          <p:cNvSpPr>
            <a:spLocks noGrp="1"/>
          </p:cNvSpPr>
          <p:nvPr>
            <p:ph type="sldNum" sz="quarter" idx="12"/>
          </p:nvPr>
        </p:nvSpPr>
        <p:spPr/>
        <p:txBody>
          <a:bodyPr/>
          <a:lstStyle/>
          <a:p>
            <a:fld id="{D9CB01BD-A329-4C55-8D6A-341E07341A88}" type="slidenum">
              <a:rPr lang="ko-KR" altLang="en-US" smtClean="0"/>
              <a:t>‹#›</a:t>
            </a:fld>
            <a:endParaRPr lang="ko-KR" altLang="en-US"/>
          </a:p>
        </p:txBody>
      </p:sp>
    </p:spTree>
    <p:extLst>
      <p:ext uri="{BB962C8B-B14F-4D97-AF65-F5344CB8AC3E}">
        <p14:creationId xmlns:p14="http://schemas.microsoft.com/office/powerpoint/2010/main" val="18669378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 xmlns:a16="http://schemas.microsoft.com/office/drawing/2014/main" id="{92FB9D88-2C5B-4504-B6B1-C7BD310C6F70}"/>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 xmlns:a16="http://schemas.microsoft.com/office/drawing/2014/main" id="{667FE137-9AF0-40C0-9BFC-4507B5C2183E}"/>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 xmlns:a16="http://schemas.microsoft.com/office/drawing/2014/main" id="{9E012FC4-E40E-4909-B454-74AC6A1E4E78}"/>
              </a:ext>
            </a:extLst>
          </p:cNvPr>
          <p:cNvSpPr>
            <a:spLocks noGrp="1"/>
          </p:cNvSpPr>
          <p:nvPr>
            <p:ph type="dt" sz="half" idx="10"/>
          </p:nvPr>
        </p:nvSpPr>
        <p:spPr/>
        <p:txBody>
          <a:bodyPr/>
          <a:lstStyle/>
          <a:p>
            <a:fld id="{1F9A7001-24F6-4F21-A0DC-9202722EF7ED}" type="datetimeFigureOut">
              <a:rPr lang="ko-KR" altLang="en-US" smtClean="0"/>
              <a:t>2025-01-15</a:t>
            </a:fld>
            <a:endParaRPr lang="ko-KR" altLang="en-US"/>
          </a:p>
        </p:txBody>
      </p:sp>
      <p:sp>
        <p:nvSpPr>
          <p:cNvPr id="5" name="바닥글 개체 틀 4">
            <a:extLst>
              <a:ext uri="{FF2B5EF4-FFF2-40B4-BE49-F238E27FC236}">
                <a16:creationId xmlns="" xmlns:a16="http://schemas.microsoft.com/office/drawing/2014/main" id="{5908D9BA-76CF-4B53-B4B0-9767E78B638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 xmlns:a16="http://schemas.microsoft.com/office/drawing/2014/main" id="{EA7143F4-F384-4BFB-BF95-D8C32BF45EB5}"/>
              </a:ext>
            </a:extLst>
          </p:cNvPr>
          <p:cNvSpPr>
            <a:spLocks noGrp="1"/>
          </p:cNvSpPr>
          <p:nvPr>
            <p:ph type="sldNum" sz="quarter" idx="12"/>
          </p:nvPr>
        </p:nvSpPr>
        <p:spPr/>
        <p:txBody>
          <a:bodyPr/>
          <a:lstStyle/>
          <a:p>
            <a:fld id="{D9CB01BD-A329-4C55-8D6A-341E07341A88}" type="slidenum">
              <a:rPr lang="ko-KR" altLang="en-US" smtClean="0"/>
              <a:t>‹#›</a:t>
            </a:fld>
            <a:endParaRPr lang="ko-KR" altLang="en-US"/>
          </a:p>
        </p:txBody>
      </p:sp>
    </p:spTree>
    <p:extLst>
      <p:ext uri="{BB962C8B-B14F-4D97-AF65-F5344CB8AC3E}">
        <p14:creationId xmlns:p14="http://schemas.microsoft.com/office/powerpoint/2010/main" val="2948560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920C8A31-3585-4106-A14C-183435AEE86F}"/>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 xmlns:a16="http://schemas.microsoft.com/office/drawing/2014/main" id="{B0D6B075-1911-4050-BA1F-A9B4B892D006}"/>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 xmlns:a16="http://schemas.microsoft.com/office/drawing/2014/main" id="{961181DF-8DAA-4176-90FF-17D05EECCE7F}"/>
              </a:ext>
            </a:extLst>
          </p:cNvPr>
          <p:cNvSpPr>
            <a:spLocks noGrp="1"/>
          </p:cNvSpPr>
          <p:nvPr>
            <p:ph type="dt" sz="half" idx="10"/>
          </p:nvPr>
        </p:nvSpPr>
        <p:spPr/>
        <p:txBody>
          <a:bodyPr/>
          <a:lstStyle/>
          <a:p>
            <a:fld id="{1F9A7001-24F6-4F21-A0DC-9202722EF7ED}" type="datetimeFigureOut">
              <a:rPr lang="ko-KR" altLang="en-US" smtClean="0"/>
              <a:t>2025-01-15</a:t>
            </a:fld>
            <a:endParaRPr lang="ko-KR" altLang="en-US"/>
          </a:p>
        </p:txBody>
      </p:sp>
      <p:sp>
        <p:nvSpPr>
          <p:cNvPr id="5" name="바닥글 개체 틀 4">
            <a:extLst>
              <a:ext uri="{FF2B5EF4-FFF2-40B4-BE49-F238E27FC236}">
                <a16:creationId xmlns="" xmlns:a16="http://schemas.microsoft.com/office/drawing/2014/main" id="{21B2DF39-A9D4-405E-AAB1-D296870BC08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 xmlns:a16="http://schemas.microsoft.com/office/drawing/2014/main" id="{7CE308AC-CE0E-4016-9D68-252195E4EE9A}"/>
              </a:ext>
            </a:extLst>
          </p:cNvPr>
          <p:cNvSpPr>
            <a:spLocks noGrp="1"/>
          </p:cNvSpPr>
          <p:nvPr>
            <p:ph type="sldNum" sz="quarter" idx="12"/>
          </p:nvPr>
        </p:nvSpPr>
        <p:spPr/>
        <p:txBody>
          <a:bodyPr/>
          <a:lstStyle/>
          <a:p>
            <a:fld id="{D9CB01BD-A329-4C55-8D6A-341E07341A88}" type="slidenum">
              <a:rPr lang="ko-KR" altLang="en-US" smtClean="0"/>
              <a:t>‹#›</a:t>
            </a:fld>
            <a:endParaRPr lang="ko-KR" altLang="en-US"/>
          </a:p>
        </p:txBody>
      </p:sp>
    </p:spTree>
    <p:extLst>
      <p:ext uri="{BB962C8B-B14F-4D97-AF65-F5344CB8AC3E}">
        <p14:creationId xmlns:p14="http://schemas.microsoft.com/office/powerpoint/2010/main" val="780873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2D0E2314-2546-4049-AD35-17949E813043}"/>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 xmlns:a16="http://schemas.microsoft.com/office/drawing/2014/main" id="{FAECCB91-1EB6-4931-9770-6DE79277DC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 xmlns:a16="http://schemas.microsoft.com/office/drawing/2014/main" id="{960922B7-0B99-4565-B29A-C00FA1246759}"/>
              </a:ext>
            </a:extLst>
          </p:cNvPr>
          <p:cNvSpPr>
            <a:spLocks noGrp="1"/>
          </p:cNvSpPr>
          <p:nvPr>
            <p:ph type="dt" sz="half" idx="10"/>
          </p:nvPr>
        </p:nvSpPr>
        <p:spPr/>
        <p:txBody>
          <a:bodyPr/>
          <a:lstStyle/>
          <a:p>
            <a:fld id="{1F9A7001-24F6-4F21-A0DC-9202722EF7ED}" type="datetimeFigureOut">
              <a:rPr lang="ko-KR" altLang="en-US" smtClean="0"/>
              <a:t>2025-01-15</a:t>
            </a:fld>
            <a:endParaRPr lang="ko-KR" altLang="en-US"/>
          </a:p>
        </p:txBody>
      </p:sp>
      <p:sp>
        <p:nvSpPr>
          <p:cNvPr id="5" name="바닥글 개체 틀 4">
            <a:extLst>
              <a:ext uri="{FF2B5EF4-FFF2-40B4-BE49-F238E27FC236}">
                <a16:creationId xmlns="" xmlns:a16="http://schemas.microsoft.com/office/drawing/2014/main" id="{FCF6C45D-9C6B-4D54-B8BE-63E97A8E428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 xmlns:a16="http://schemas.microsoft.com/office/drawing/2014/main" id="{BAA88AC3-C24B-4A4E-B979-794C1F22C86B}"/>
              </a:ext>
            </a:extLst>
          </p:cNvPr>
          <p:cNvSpPr>
            <a:spLocks noGrp="1"/>
          </p:cNvSpPr>
          <p:nvPr>
            <p:ph type="sldNum" sz="quarter" idx="12"/>
          </p:nvPr>
        </p:nvSpPr>
        <p:spPr/>
        <p:txBody>
          <a:bodyPr/>
          <a:lstStyle/>
          <a:p>
            <a:fld id="{D9CB01BD-A329-4C55-8D6A-341E07341A88}" type="slidenum">
              <a:rPr lang="ko-KR" altLang="en-US" smtClean="0"/>
              <a:t>‹#›</a:t>
            </a:fld>
            <a:endParaRPr lang="ko-KR" altLang="en-US"/>
          </a:p>
        </p:txBody>
      </p:sp>
    </p:spTree>
    <p:extLst>
      <p:ext uri="{BB962C8B-B14F-4D97-AF65-F5344CB8AC3E}">
        <p14:creationId xmlns:p14="http://schemas.microsoft.com/office/powerpoint/2010/main" val="1232357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290D748A-4690-4F9B-A509-190FE56FB9A2}"/>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 xmlns:a16="http://schemas.microsoft.com/office/drawing/2014/main" id="{E93CCC9D-2151-44A5-A92E-9A9AEE8F9B12}"/>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 xmlns:a16="http://schemas.microsoft.com/office/drawing/2014/main" id="{92677EB3-15C9-4F44-89F0-07B769585DF0}"/>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 xmlns:a16="http://schemas.microsoft.com/office/drawing/2014/main" id="{0B3CF07C-25CA-42D3-AD2B-30BADC9AAD33}"/>
              </a:ext>
            </a:extLst>
          </p:cNvPr>
          <p:cNvSpPr>
            <a:spLocks noGrp="1"/>
          </p:cNvSpPr>
          <p:nvPr>
            <p:ph type="dt" sz="half" idx="10"/>
          </p:nvPr>
        </p:nvSpPr>
        <p:spPr/>
        <p:txBody>
          <a:bodyPr/>
          <a:lstStyle/>
          <a:p>
            <a:fld id="{1F9A7001-24F6-4F21-A0DC-9202722EF7ED}" type="datetimeFigureOut">
              <a:rPr lang="ko-KR" altLang="en-US" smtClean="0"/>
              <a:t>2025-01-15</a:t>
            </a:fld>
            <a:endParaRPr lang="ko-KR" altLang="en-US"/>
          </a:p>
        </p:txBody>
      </p:sp>
      <p:sp>
        <p:nvSpPr>
          <p:cNvPr id="6" name="바닥글 개체 틀 5">
            <a:extLst>
              <a:ext uri="{FF2B5EF4-FFF2-40B4-BE49-F238E27FC236}">
                <a16:creationId xmlns="" xmlns:a16="http://schemas.microsoft.com/office/drawing/2014/main" id="{8C029BB3-0D7D-4F58-99E1-C1711BFB0F16}"/>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 xmlns:a16="http://schemas.microsoft.com/office/drawing/2014/main" id="{5F83E9B6-275E-4C65-BE42-FB80D84A4BD8}"/>
              </a:ext>
            </a:extLst>
          </p:cNvPr>
          <p:cNvSpPr>
            <a:spLocks noGrp="1"/>
          </p:cNvSpPr>
          <p:nvPr>
            <p:ph type="sldNum" sz="quarter" idx="12"/>
          </p:nvPr>
        </p:nvSpPr>
        <p:spPr/>
        <p:txBody>
          <a:bodyPr/>
          <a:lstStyle/>
          <a:p>
            <a:fld id="{D9CB01BD-A329-4C55-8D6A-341E07341A88}" type="slidenum">
              <a:rPr lang="ko-KR" altLang="en-US" smtClean="0"/>
              <a:t>‹#›</a:t>
            </a:fld>
            <a:endParaRPr lang="ko-KR" altLang="en-US"/>
          </a:p>
        </p:txBody>
      </p:sp>
    </p:spTree>
    <p:extLst>
      <p:ext uri="{BB962C8B-B14F-4D97-AF65-F5344CB8AC3E}">
        <p14:creationId xmlns:p14="http://schemas.microsoft.com/office/powerpoint/2010/main" val="408915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E575DCBF-7DCF-4576-945C-C5B22E0EB975}"/>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 xmlns:a16="http://schemas.microsoft.com/office/drawing/2014/main" id="{3DD8BFEE-E949-4D40-B5A1-A5E64EC653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 xmlns:a16="http://schemas.microsoft.com/office/drawing/2014/main" id="{2AC0D3CF-A610-4195-9E2D-25ABB9A1A11A}"/>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 xmlns:a16="http://schemas.microsoft.com/office/drawing/2014/main" id="{8AD911E5-6502-40B1-9B67-7F2E9B5677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 xmlns:a16="http://schemas.microsoft.com/office/drawing/2014/main" id="{034A437B-AE34-4F3E-9DC8-DE899F543393}"/>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 xmlns:a16="http://schemas.microsoft.com/office/drawing/2014/main" id="{F4303739-7CE0-4F85-B814-1FABE0945B14}"/>
              </a:ext>
            </a:extLst>
          </p:cNvPr>
          <p:cNvSpPr>
            <a:spLocks noGrp="1"/>
          </p:cNvSpPr>
          <p:nvPr>
            <p:ph type="dt" sz="half" idx="10"/>
          </p:nvPr>
        </p:nvSpPr>
        <p:spPr/>
        <p:txBody>
          <a:bodyPr/>
          <a:lstStyle/>
          <a:p>
            <a:fld id="{1F9A7001-24F6-4F21-A0DC-9202722EF7ED}" type="datetimeFigureOut">
              <a:rPr lang="ko-KR" altLang="en-US" smtClean="0"/>
              <a:t>2025-01-15</a:t>
            </a:fld>
            <a:endParaRPr lang="ko-KR" altLang="en-US"/>
          </a:p>
        </p:txBody>
      </p:sp>
      <p:sp>
        <p:nvSpPr>
          <p:cNvPr id="8" name="바닥글 개체 틀 7">
            <a:extLst>
              <a:ext uri="{FF2B5EF4-FFF2-40B4-BE49-F238E27FC236}">
                <a16:creationId xmlns="" xmlns:a16="http://schemas.microsoft.com/office/drawing/2014/main" id="{8916D647-4E5D-4C30-973A-28995B30FE6B}"/>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 xmlns:a16="http://schemas.microsoft.com/office/drawing/2014/main" id="{7F33CF01-FD7B-4770-89FF-8717DD97983E}"/>
              </a:ext>
            </a:extLst>
          </p:cNvPr>
          <p:cNvSpPr>
            <a:spLocks noGrp="1"/>
          </p:cNvSpPr>
          <p:nvPr>
            <p:ph type="sldNum" sz="quarter" idx="12"/>
          </p:nvPr>
        </p:nvSpPr>
        <p:spPr/>
        <p:txBody>
          <a:bodyPr/>
          <a:lstStyle/>
          <a:p>
            <a:fld id="{D9CB01BD-A329-4C55-8D6A-341E07341A88}" type="slidenum">
              <a:rPr lang="ko-KR" altLang="en-US" smtClean="0"/>
              <a:t>‹#›</a:t>
            </a:fld>
            <a:endParaRPr lang="ko-KR" altLang="en-US"/>
          </a:p>
        </p:txBody>
      </p:sp>
    </p:spTree>
    <p:extLst>
      <p:ext uri="{BB962C8B-B14F-4D97-AF65-F5344CB8AC3E}">
        <p14:creationId xmlns:p14="http://schemas.microsoft.com/office/powerpoint/2010/main" val="1837330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79FA2C47-E7B8-440F-9D04-DF7906E8DEAD}"/>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 xmlns:a16="http://schemas.microsoft.com/office/drawing/2014/main" id="{CDAD978A-AC92-4E8F-90AC-4F345ACE80B8}"/>
              </a:ext>
            </a:extLst>
          </p:cNvPr>
          <p:cNvSpPr>
            <a:spLocks noGrp="1"/>
          </p:cNvSpPr>
          <p:nvPr>
            <p:ph type="dt" sz="half" idx="10"/>
          </p:nvPr>
        </p:nvSpPr>
        <p:spPr/>
        <p:txBody>
          <a:bodyPr/>
          <a:lstStyle/>
          <a:p>
            <a:fld id="{1F9A7001-24F6-4F21-A0DC-9202722EF7ED}" type="datetimeFigureOut">
              <a:rPr lang="ko-KR" altLang="en-US" smtClean="0"/>
              <a:t>2025-01-15</a:t>
            </a:fld>
            <a:endParaRPr lang="ko-KR" altLang="en-US"/>
          </a:p>
        </p:txBody>
      </p:sp>
      <p:sp>
        <p:nvSpPr>
          <p:cNvPr id="4" name="바닥글 개체 틀 3">
            <a:extLst>
              <a:ext uri="{FF2B5EF4-FFF2-40B4-BE49-F238E27FC236}">
                <a16:creationId xmlns="" xmlns:a16="http://schemas.microsoft.com/office/drawing/2014/main" id="{569748F5-B78A-48E4-9BAC-F9A13461089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 xmlns:a16="http://schemas.microsoft.com/office/drawing/2014/main" id="{CAAD100A-A08F-4208-B44B-FE68BB66AF58}"/>
              </a:ext>
            </a:extLst>
          </p:cNvPr>
          <p:cNvSpPr>
            <a:spLocks noGrp="1"/>
          </p:cNvSpPr>
          <p:nvPr>
            <p:ph type="sldNum" sz="quarter" idx="12"/>
          </p:nvPr>
        </p:nvSpPr>
        <p:spPr/>
        <p:txBody>
          <a:bodyPr/>
          <a:lstStyle/>
          <a:p>
            <a:fld id="{D9CB01BD-A329-4C55-8D6A-341E07341A88}" type="slidenum">
              <a:rPr lang="ko-KR" altLang="en-US" smtClean="0"/>
              <a:t>‹#›</a:t>
            </a:fld>
            <a:endParaRPr lang="ko-KR" altLang="en-US"/>
          </a:p>
        </p:txBody>
      </p:sp>
    </p:spTree>
    <p:extLst>
      <p:ext uri="{BB962C8B-B14F-4D97-AF65-F5344CB8AC3E}">
        <p14:creationId xmlns:p14="http://schemas.microsoft.com/office/powerpoint/2010/main" val="2714493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12" name="TextBox 11">
            <a:extLst>
              <a:ext uri="{FF2B5EF4-FFF2-40B4-BE49-F238E27FC236}">
                <a16:creationId xmlns="" xmlns:a16="http://schemas.microsoft.com/office/drawing/2014/main" id="{514D49BB-1CE4-4928-A10A-AF954F6F3307}"/>
              </a:ext>
            </a:extLst>
          </p:cNvPr>
          <p:cNvSpPr txBox="1"/>
          <p:nvPr userDrawn="1"/>
        </p:nvSpPr>
        <p:spPr>
          <a:xfrm>
            <a:off x="11258526" y="6331129"/>
            <a:ext cx="166712" cy="153888"/>
          </a:xfrm>
          <a:prstGeom prst="rect">
            <a:avLst/>
          </a:prstGeom>
          <a:noFill/>
        </p:spPr>
        <p:txBody>
          <a:bodyPr wrap="none" lIns="0" tIns="0" rIns="0" bIns="0" rtlCol="0">
            <a:spAutoFit/>
          </a:bodyPr>
          <a:lstStyle/>
          <a:p>
            <a:pPr algn="r"/>
            <a:fld id="{6E116EBC-6616-4A32-8DFE-4E85D989BA0A}" type="slidenum">
              <a:rPr lang="en-US" altLang="ko-KR" sz="1000" spc="-50" smtClean="0">
                <a:ln>
                  <a:solidFill>
                    <a:schemeClr val="accent1">
                      <a:alpha val="0"/>
                    </a:schemeClr>
                  </a:solidFill>
                </a:ln>
                <a:solidFill>
                  <a:schemeClr val="tx2"/>
                </a:solidFill>
                <a:latin typeface="나눔스퀘어 네오 Bold" panose="00000800000000000000" pitchFamily="2" charset="-127"/>
                <a:ea typeface="나눔스퀘어 네오 Bold" panose="00000800000000000000" pitchFamily="2" charset="-127"/>
              </a:rPr>
              <a:t>‹#›</a:t>
            </a:fld>
            <a:endParaRPr lang="ko-KR" altLang="en-US" sz="1000" spc="-50">
              <a:ln>
                <a:solidFill>
                  <a:schemeClr val="accent1">
                    <a:alpha val="0"/>
                  </a:schemeClr>
                </a:solidFill>
              </a:ln>
              <a:solidFill>
                <a:schemeClr val="tx2"/>
              </a:solidFill>
              <a:latin typeface="나눔스퀘어 네오 Bold" panose="00000800000000000000" pitchFamily="2" charset="-127"/>
              <a:ea typeface="나눔스퀘어 네오 Bold" panose="00000800000000000000" pitchFamily="2" charset="-127"/>
            </a:endParaRPr>
          </a:p>
        </p:txBody>
      </p:sp>
    </p:spTree>
    <p:extLst>
      <p:ext uri="{BB962C8B-B14F-4D97-AF65-F5344CB8AC3E}">
        <p14:creationId xmlns:p14="http://schemas.microsoft.com/office/powerpoint/2010/main" val="3731086648"/>
      </p:ext>
    </p:extLst>
  </p:cSld>
  <p:clrMapOvr>
    <a:masterClrMapping/>
  </p:clrMapOvr>
  <p:hf hdr="0" ftr="0" dt="0"/>
  <p:extLst>
    <p:ext uri="{DCECCB84-F9BA-43D5-87BE-67443E8EF086}">
      <p15:sldGuideLst xmlns:p15="http://schemas.microsoft.com/office/powerpoint/2012/main">
        <p15:guide id="1" orient="horz" pos="391" userDrawn="1">
          <p15:clr>
            <a:srgbClr val="FBAE40"/>
          </p15:clr>
        </p15:guide>
        <p15:guide id="2" orient="horz" pos="3929" userDrawn="1">
          <p15:clr>
            <a:srgbClr val="FBAE40"/>
          </p15:clr>
        </p15:guide>
        <p15:guide id="3" orient="horz" pos="867" userDrawn="1">
          <p15:clr>
            <a:srgbClr val="FBAE40"/>
          </p15:clr>
        </p15:guide>
        <p15:guide id="4" pos="483" userDrawn="1">
          <p15:clr>
            <a:srgbClr val="FBAE40"/>
          </p15:clr>
        </p15:guide>
        <p15:guide id="5" pos="7197" userDrawn="1">
          <p15:clr>
            <a:srgbClr val="FBAE40"/>
          </p15:clr>
        </p15:guide>
        <p15:guide id="6" pos="710" userDrawn="1">
          <p15:clr>
            <a:srgbClr val="FBAE40"/>
          </p15:clr>
        </p15:guide>
        <p15:guide id="7" pos="697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308622"/>
      </p:ext>
    </p:extLst>
  </p:cSld>
  <p:clrMapOvr>
    <a:masterClrMapping/>
  </p:clrMapOvr>
  <p:hf hdr="0" ftr="0" dt="0"/>
  <p:extLst>
    <p:ext uri="{DCECCB84-F9BA-43D5-87BE-67443E8EF086}">
      <p15:sldGuideLst xmlns:p15="http://schemas.microsoft.com/office/powerpoint/2012/main">
        <p15:guide id="1" orient="horz" pos="391" userDrawn="1">
          <p15:clr>
            <a:srgbClr val="FBAE40"/>
          </p15:clr>
        </p15:guide>
        <p15:guide id="2" orient="horz" pos="3929" userDrawn="1">
          <p15:clr>
            <a:srgbClr val="FBAE40"/>
          </p15:clr>
        </p15:guide>
        <p15:guide id="3" orient="horz" pos="867" userDrawn="1">
          <p15:clr>
            <a:srgbClr val="FBAE40"/>
          </p15:clr>
        </p15:guide>
        <p15:guide id="4" pos="483" userDrawn="1">
          <p15:clr>
            <a:srgbClr val="FBAE40"/>
          </p15:clr>
        </p15:guide>
        <p15:guide id="5" pos="7197" userDrawn="1">
          <p15:clr>
            <a:srgbClr val="FBAE40"/>
          </p15:clr>
        </p15:guide>
        <p15:guide id="6" pos="710" userDrawn="1">
          <p15:clr>
            <a:srgbClr val="FBAE40"/>
          </p15:clr>
        </p15:guide>
        <p15:guide id="7" pos="697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5277DDA4-5B84-421A-A6F9-41D450ED4513}"/>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 xmlns:a16="http://schemas.microsoft.com/office/drawing/2014/main" id="{AA0A6317-8C5E-4CDB-B963-E289CD0DE7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 xmlns:a16="http://schemas.microsoft.com/office/drawing/2014/main" id="{32F3A340-7158-4671-8EA0-F6C8193E5D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 xmlns:a16="http://schemas.microsoft.com/office/drawing/2014/main" id="{F512CFE7-1599-40CB-901F-BECEB3A78B60}"/>
              </a:ext>
            </a:extLst>
          </p:cNvPr>
          <p:cNvSpPr>
            <a:spLocks noGrp="1"/>
          </p:cNvSpPr>
          <p:nvPr>
            <p:ph type="dt" sz="half" idx="10"/>
          </p:nvPr>
        </p:nvSpPr>
        <p:spPr/>
        <p:txBody>
          <a:bodyPr/>
          <a:lstStyle/>
          <a:p>
            <a:fld id="{1F9A7001-24F6-4F21-A0DC-9202722EF7ED}" type="datetimeFigureOut">
              <a:rPr lang="ko-KR" altLang="en-US" smtClean="0"/>
              <a:t>2025-01-15</a:t>
            </a:fld>
            <a:endParaRPr lang="ko-KR" altLang="en-US"/>
          </a:p>
        </p:txBody>
      </p:sp>
      <p:sp>
        <p:nvSpPr>
          <p:cNvPr id="6" name="바닥글 개체 틀 5">
            <a:extLst>
              <a:ext uri="{FF2B5EF4-FFF2-40B4-BE49-F238E27FC236}">
                <a16:creationId xmlns="" xmlns:a16="http://schemas.microsoft.com/office/drawing/2014/main" id="{019E57FA-4C1E-4A8D-8A3F-3527F1E575AA}"/>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 xmlns:a16="http://schemas.microsoft.com/office/drawing/2014/main" id="{AAC7A545-4C11-4205-89DB-B7F858DC1CF9}"/>
              </a:ext>
            </a:extLst>
          </p:cNvPr>
          <p:cNvSpPr>
            <a:spLocks noGrp="1"/>
          </p:cNvSpPr>
          <p:nvPr>
            <p:ph type="sldNum" sz="quarter" idx="12"/>
          </p:nvPr>
        </p:nvSpPr>
        <p:spPr/>
        <p:txBody>
          <a:bodyPr/>
          <a:lstStyle/>
          <a:p>
            <a:fld id="{D9CB01BD-A329-4C55-8D6A-341E07341A88}" type="slidenum">
              <a:rPr lang="ko-KR" altLang="en-US" smtClean="0"/>
              <a:t>‹#›</a:t>
            </a:fld>
            <a:endParaRPr lang="ko-KR" altLang="en-US"/>
          </a:p>
        </p:txBody>
      </p:sp>
    </p:spTree>
    <p:extLst>
      <p:ext uri="{BB962C8B-B14F-4D97-AF65-F5344CB8AC3E}">
        <p14:creationId xmlns:p14="http://schemas.microsoft.com/office/powerpoint/2010/main" val="3529372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 xmlns:a16="http://schemas.microsoft.com/office/drawing/2014/main" id="{E0981994-D360-4700-8A41-4FCD237E48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 xmlns:a16="http://schemas.microsoft.com/office/drawing/2014/main" id="{FE8A8FA8-FB42-4F4E-83CD-71AAA19288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 xmlns:a16="http://schemas.microsoft.com/office/drawing/2014/main" id="{9524E698-C484-493C-9CF4-E84A60F354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9A7001-24F6-4F21-A0DC-9202722EF7ED}" type="datetimeFigureOut">
              <a:rPr lang="ko-KR" altLang="en-US" smtClean="0"/>
              <a:t>2025-01-15</a:t>
            </a:fld>
            <a:endParaRPr lang="ko-KR" altLang="en-US"/>
          </a:p>
        </p:txBody>
      </p:sp>
      <p:sp>
        <p:nvSpPr>
          <p:cNvPr id="5" name="바닥글 개체 틀 4">
            <a:extLst>
              <a:ext uri="{FF2B5EF4-FFF2-40B4-BE49-F238E27FC236}">
                <a16:creationId xmlns="" xmlns:a16="http://schemas.microsoft.com/office/drawing/2014/main" id="{CDE361E4-B762-4EF5-943B-94C5755674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 xmlns:a16="http://schemas.microsoft.com/office/drawing/2014/main" id="{D4DEDD73-858E-4F0B-AA45-F98C9A7D42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CB01BD-A329-4C55-8D6A-341E07341A88}" type="slidenum">
              <a:rPr lang="ko-KR" altLang="en-US" smtClean="0"/>
              <a:t>‹#›</a:t>
            </a:fld>
            <a:endParaRPr lang="ko-KR" altLang="en-US"/>
          </a:p>
        </p:txBody>
      </p:sp>
    </p:spTree>
    <p:extLst>
      <p:ext uri="{BB962C8B-B14F-4D97-AF65-F5344CB8AC3E}">
        <p14:creationId xmlns:p14="http://schemas.microsoft.com/office/powerpoint/2010/main" val="34464233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24.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4.xml"/><Relationship Id="rId16" Type="http://schemas.openxmlformats.org/officeDocument/2006/relationships/image" Target="../media/image27.png"/><Relationship Id="rId1" Type="http://schemas.openxmlformats.org/officeDocument/2006/relationships/slideLayout" Target="../slideLayouts/slideLayout8.xml"/><Relationship Id="rId6" Type="http://schemas.openxmlformats.org/officeDocument/2006/relationships/image" Target="../media/image19.jpeg"/><Relationship Id="rId11" Type="http://schemas.openxmlformats.org/officeDocument/2006/relationships/image" Target="../media/image22.png"/><Relationship Id="rId5" Type="http://schemas.openxmlformats.org/officeDocument/2006/relationships/image" Target="../media/image18.png"/><Relationship Id="rId15" Type="http://schemas.openxmlformats.org/officeDocument/2006/relationships/image" Target="../media/image26.png"/><Relationship Id="rId10" Type="http://schemas.microsoft.com/office/2007/relationships/hdphoto" Target="../media/hdphoto4.wdp"/><Relationship Id="rId4" Type="http://schemas.openxmlformats.org/officeDocument/2006/relationships/image" Target="../media/image17.png"/><Relationship Id="rId9" Type="http://schemas.openxmlformats.org/officeDocument/2006/relationships/image" Target="../media/image21.png"/><Relationship Id="rId14"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0.jpeg"/><Relationship Id="rId13" Type="http://schemas.openxmlformats.org/officeDocument/2006/relationships/image" Target="../media/image22.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16.png"/><Relationship Id="rId2" Type="http://schemas.openxmlformats.org/officeDocument/2006/relationships/notesSlide" Target="../notesSlides/notesSlide5.xml"/><Relationship Id="rId16" Type="http://schemas.microsoft.com/office/2007/relationships/hdphoto" Target="../media/hdphoto2.wdp"/><Relationship Id="rId1" Type="http://schemas.openxmlformats.org/officeDocument/2006/relationships/slideLayout" Target="../slideLayouts/slideLayout8.xml"/><Relationship Id="rId6" Type="http://schemas.openxmlformats.org/officeDocument/2006/relationships/image" Target="../media/image32.png"/><Relationship Id="rId11" Type="http://schemas.microsoft.com/office/2007/relationships/hdphoto" Target="../media/hdphoto5.wdp"/><Relationship Id="rId5" Type="http://schemas.openxmlformats.org/officeDocument/2006/relationships/image" Target="../media/image31.png"/><Relationship Id="rId15" Type="http://schemas.openxmlformats.org/officeDocument/2006/relationships/image" Target="../media/image5.png"/><Relationship Id="rId10" Type="http://schemas.openxmlformats.org/officeDocument/2006/relationships/image" Target="../media/image21.png"/><Relationship Id="rId4" Type="http://schemas.openxmlformats.org/officeDocument/2006/relationships/image" Target="../media/image30.png"/><Relationship Id="rId9" Type="http://schemas.openxmlformats.org/officeDocument/2006/relationships/image" Target="../media/image34.png"/><Relationship Id="rId14" Type="http://schemas.openxmlformats.org/officeDocument/2006/relationships/image" Target="../media/image3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 xmlns:a16="http://schemas.microsoft.com/office/drawing/2014/main" id="{A33AD09F-8252-2417-C904-15BC2AD0355E}"/>
              </a:ext>
            </a:extLst>
          </p:cNvPr>
          <p:cNvSpPr txBox="1"/>
          <p:nvPr/>
        </p:nvSpPr>
        <p:spPr>
          <a:xfrm>
            <a:off x="766763" y="516545"/>
            <a:ext cx="9536265" cy="649858"/>
          </a:xfrm>
          <a:prstGeom prst="rect">
            <a:avLst/>
          </a:prstGeom>
          <a:noFill/>
        </p:spPr>
        <p:txBody>
          <a:bodyPr wrap="none" lIns="0" tIns="0" rIns="0" bIns="0" rtlCol="0">
            <a:spAutoFit/>
          </a:bodyPr>
          <a:lstStyle/>
          <a:p>
            <a:pPr>
              <a:lnSpc>
                <a:spcPct val="110000"/>
              </a:lnSpc>
            </a:pPr>
            <a:r>
              <a:rPr lang="en-CA" altLang="ko-KR" sz="4000" spc="-200" dirty="0">
                <a:ln>
                  <a:solidFill>
                    <a:schemeClr val="accent1">
                      <a:alpha val="0"/>
                    </a:schemeClr>
                  </a:solidFill>
                </a:ln>
                <a:solidFill>
                  <a:schemeClr val="bg1"/>
                </a:solidFill>
                <a:latin typeface="나눔스퀘어 네오 Heavy" panose="00000A00000000000000" pitchFamily="2" charset="-127"/>
                <a:ea typeface="나눔스퀘어 네오 Heavy" panose="00000A00000000000000" pitchFamily="2" charset="-127"/>
              </a:rPr>
              <a:t>AI</a:t>
            </a:r>
            <a:r>
              <a:rPr lang="ko-KR" altLang="en-US" sz="4000" spc="-200" dirty="0">
                <a:ln>
                  <a:solidFill>
                    <a:schemeClr val="accent1">
                      <a:alpha val="0"/>
                    </a:schemeClr>
                  </a:solidFill>
                </a:ln>
                <a:solidFill>
                  <a:schemeClr val="bg1"/>
                </a:solidFill>
                <a:latin typeface="나눔스퀘어 네오 Heavy" panose="00000A00000000000000" pitchFamily="2" charset="-127"/>
                <a:ea typeface="나눔스퀘어 네오 Heavy" panose="00000A00000000000000" pitchFamily="2" charset="-127"/>
              </a:rPr>
              <a:t>기반 자녀 메시지 분석</a:t>
            </a:r>
            <a:r>
              <a:rPr lang="en-US" altLang="ko-KR" sz="4000" spc="-200" dirty="0">
                <a:ln>
                  <a:solidFill>
                    <a:schemeClr val="accent1">
                      <a:alpha val="0"/>
                    </a:schemeClr>
                  </a:solidFill>
                </a:ln>
                <a:solidFill>
                  <a:schemeClr val="bg1"/>
                </a:solidFill>
                <a:latin typeface="나눔스퀘어 네오 Heavy" panose="00000A00000000000000" pitchFamily="2" charset="-127"/>
                <a:ea typeface="나눔스퀘어 네오 Heavy" panose="00000A00000000000000" pitchFamily="2" charset="-127"/>
              </a:rPr>
              <a:t>,</a:t>
            </a:r>
            <a:r>
              <a:rPr lang="ko-KR" altLang="en-US" sz="4000" spc="-200" dirty="0">
                <a:ln>
                  <a:solidFill>
                    <a:schemeClr val="accent1">
                      <a:alpha val="0"/>
                    </a:schemeClr>
                  </a:solidFill>
                </a:ln>
                <a:solidFill>
                  <a:schemeClr val="bg1"/>
                </a:solidFill>
                <a:latin typeface="나눔스퀘어 네오 Heavy" panose="00000A00000000000000" pitchFamily="2" charset="-127"/>
                <a:ea typeface="나눔스퀘어 네오 Heavy" panose="00000A00000000000000" pitchFamily="2" charset="-127"/>
              </a:rPr>
              <a:t> 부모 안심서비스 제공</a:t>
            </a:r>
            <a:endParaRPr lang="en-US" altLang="ko-KR" sz="4000" spc="-200" dirty="0">
              <a:ln>
                <a:solidFill>
                  <a:schemeClr val="accent1">
                    <a:alpha val="0"/>
                  </a:schemeClr>
                </a:solidFill>
              </a:ln>
              <a:solidFill>
                <a:schemeClr val="bg1"/>
              </a:solidFill>
              <a:latin typeface="나눔스퀘어 네오 Heavy" panose="00000A00000000000000" pitchFamily="2" charset="-127"/>
              <a:ea typeface="나눔스퀘어 네오 Heavy" panose="00000A00000000000000" pitchFamily="2" charset="-127"/>
            </a:endParaRPr>
          </a:p>
        </p:txBody>
      </p:sp>
      <p:sp>
        <p:nvSpPr>
          <p:cNvPr id="12" name="직사각형 11">
            <a:extLst>
              <a:ext uri="{FF2B5EF4-FFF2-40B4-BE49-F238E27FC236}">
                <a16:creationId xmlns="" xmlns:a16="http://schemas.microsoft.com/office/drawing/2014/main" id="{25A2DA11-BFAE-6584-5A44-2C8CB6C25FEA}"/>
              </a:ext>
            </a:extLst>
          </p:cNvPr>
          <p:cNvSpPr/>
          <p:nvPr/>
        </p:nvSpPr>
        <p:spPr>
          <a:xfrm>
            <a:off x="8199438" y="5754688"/>
            <a:ext cx="3225800" cy="482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 xmlns:a16="http://schemas.microsoft.com/office/drawing/2014/main" id="{3EB34679-1C62-6D51-DC0D-348EC21A29FB}"/>
              </a:ext>
            </a:extLst>
          </p:cNvPr>
          <p:cNvSpPr txBox="1"/>
          <p:nvPr/>
        </p:nvSpPr>
        <p:spPr>
          <a:xfrm>
            <a:off x="8738497" y="5136377"/>
            <a:ext cx="3129062" cy="1661993"/>
          </a:xfrm>
          <a:prstGeom prst="rect">
            <a:avLst/>
          </a:prstGeom>
          <a:noFill/>
        </p:spPr>
        <p:txBody>
          <a:bodyPr wrap="none" lIns="0" tIns="0" rIns="0" bIns="0" rtlCol="0">
            <a:spAutoFit/>
          </a:bodyPr>
          <a:lstStyle>
            <a:defPPr>
              <a:defRPr lang="ko-KR"/>
            </a:defPPr>
            <a:lvl1pPr>
              <a:defRPr sz="1400" spc="-100">
                <a:ln>
                  <a:solidFill>
                    <a:schemeClr val="accent1">
                      <a:alpha val="0"/>
                    </a:schemeClr>
                  </a:solidFill>
                </a:ln>
                <a:solidFill>
                  <a:schemeClr val="accent1"/>
                </a:solidFill>
                <a:latin typeface="나눔스퀘어 네오 ExtraBold" panose="00000900000000000000" pitchFamily="2" charset="-127"/>
                <a:ea typeface="나눔스퀘어 네오 ExtraBold" panose="00000900000000000000" pitchFamily="2" charset="-127"/>
              </a:defRPr>
            </a:lvl1pPr>
          </a:lstStyle>
          <a:p>
            <a:pPr algn="r">
              <a:lnSpc>
                <a:spcPct val="115000"/>
              </a:lnSpc>
            </a:pPr>
            <a:r>
              <a:rPr lang="en-US" altLang="ko-KR" sz="1600" dirty="0">
                <a:solidFill>
                  <a:schemeClr val="bg1"/>
                </a:solidFill>
                <a:latin typeface="나눔스퀘어 네오 Heavy" panose="00000A00000000000000" pitchFamily="2" charset="-127"/>
                <a:ea typeface="나눔스퀘어 네오 Heavy" panose="00000A00000000000000" pitchFamily="2" charset="-127"/>
              </a:rPr>
              <a:t>DFMBA 6</a:t>
            </a:r>
            <a:r>
              <a:rPr lang="ko-KR" altLang="en-US" sz="1600" dirty="0">
                <a:solidFill>
                  <a:schemeClr val="bg1"/>
                </a:solidFill>
                <a:latin typeface="나눔스퀘어 네오 Heavy" panose="00000A00000000000000" pitchFamily="2" charset="-127"/>
                <a:ea typeface="나눔스퀘어 네오 Heavy" panose="00000A00000000000000" pitchFamily="2" charset="-127"/>
              </a:rPr>
              <a:t>기  </a:t>
            </a:r>
            <a:r>
              <a:rPr lang="en-CA" altLang="ko-KR" sz="1600" dirty="0">
                <a:solidFill>
                  <a:schemeClr val="bg1"/>
                </a:solidFill>
                <a:latin typeface="나눔스퀘어 네오 Heavy" panose="00000A00000000000000" pitchFamily="2" charset="-127"/>
                <a:ea typeface="나눔스퀘어 네오 Heavy" panose="00000A00000000000000" pitchFamily="2" charset="-127"/>
              </a:rPr>
              <a:t>20249402 </a:t>
            </a:r>
            <a:r>
              <a:rPr lang="ko-KR" altLang="ko-KR" sz="1600" dirty="0">
                <a:solidFill>
                  <a:schemeClr val="bg1"/>
                </a:solidFill>
                <a:latin typeface="나눔스퀘어 네오 Heavy" panose="00000A00000000000000" pitchFamily="2" charset="-127"/>
                <a:ea typeface="나눔스퀘어 네오 Heavy" panose="00000A00000000000000" pitchFamily="2" charset="-127"/>
              </a:rPr>
              <a:t>조영민</a:t>
            </a:r>
          </a:p>
          <a:p>
            <a:pPr algn="r">
              <a:lnSpc>
                <a:spcPct val="115000"/>
              </a:lnSpc>
            </a:pPr>
            <a:r>
              <a:rPr lang="en-CA" altLang="ko-KR" sz="1600" dirty="0">
                <a:solidFill>
                  <a:schemeClr val="bg1"/>
                </a:solidFill>
                <a:latin typeface="나눔스퀘어 네오 Heavy" panose="00000A00000000000000" pitchFamily="2" charset="-127"/>
                <a:ea typeface="나눔스퀘어 네오 Heavy" panose="00000A00000000000000" pitchFamily="2" charset="-127"/>
              </a:rPr>
              <a:t>20249400 </a:t>
            </a:r>
            <a:r>
              <a:rPr lang="ko-KR" altLang="ko-KR" sz="1600" dirty="0">
                <a:solidFill>
                  <a:schemeClr val="bg1"/>
                </a:solidFill>
                <a:latin typeface="나눔스퀘어 네오 Heavy" panose="00000A00000000000000" pitchFamily="2" charset="-127"/>
                <a:ea typeface="나눔스퀘어 네오 Heavy" panose="00000A00000000000000" pitchFamily="2" charset="-127"/>
              </a:rPr>
              <a:t>조승빈</a:t>
            </a:r>
          </a:p>
          <a:p>
            <a:pPr algn="r">
              <a:lnSpc>
                <a:spcPct val="115000"/>
              </a:lnSpc>
            </a:pPr>
            <a:r>
              <a:rPr lang="en-CA" altLang="ko-KR" sz="1600" dirty="0">
                <a:solidFill>
                  <a:schemeClr val="bg1"/>
                </a:solidFill>
                <a:latin typeface="나눔스퀘어 네오 Heavy" panose="00000A00000000000000" pitchFamily="2" charset="-127"/>
                <a:ea typeface="나눔스퀘어 네오 Heavy" panose="00000A00000000000000" pitchFamily="2" charset="-127"/>
              </a:rPr>
              <a:t> 20249434 </a:t>
            </a:r>
            <a:r>
              <a:rPr lang="ko-KR" altLang="ko-KR" sz="1600" dirty="0">
                <a:solidFill>
                  <a:schemeClr val="bg1"/>
                </a:solidFill>
                <a:latin typeface="나눔스퀘어 네오 Heavy" panose="00000A00000000000000" pitchFamily="2" charset="-127"/>
                <a:ea typeface="나눔스퀘어 네오 Heavy" panose="00000A00000000000000" pitchFamily="2" charset="-127"/>
              </a:rPr>
              <a:t>최지영</a:t>
            </a:r>
          </a:p>
          <a:p>
            <a:pPr algn="r">
              <a:lnSpc>
                <a:spcPct val="115000"/>
              </a:lnSpc>
            </a:pPr>
            <a:r>
              <a:rPr lang="en-CA" altLang="ko-KR" sz="1600" dirty="0">
                <a:solidFill>
                  <a:schemeClr val="bg1"/>
                </a:solidFill>
                <a:latin typeface="나눔스퀘어 네오 Heavy" panose="00000A00000000000000" pitchFamily="2" charset="-127"/>
                <a:ea typeface="나눔스퀘어 네오 Heavy" panose="00000A00000000000000" pitchFamily="2" charset="-127"/>
              </a:rPr>
              <a:t>20249390 </a:t>
            </a:r>
            <a:r>
              <a:rPr lang="ko-KR" altLang="ko-KR" sz="1600" dirty="0" err="1">
                <a:solidFill>
                  <a:schemeClr val="bg1"/>
                </a:solidFill>
                <a:latin typeface="나눔스퀘어 네오 Heavy" panose="00000A00000000000000" pitchFamily="2" charset="-127"/>
                <a:ea typeface="나눔스퀘어 네오 Heavy" panose="00000A00000000000000" pitchFamily="2" charset="-127"/>
              </a:rPr>
              <a:t>정한라</a:t>
            </a:r>
            <a:endParaRPr lang="ko-KR" altLang="ko-KR" sz="1600" dirty="0">
              <a:solidFill>
                <a:schemeClr val="bg1"/>
              </a:solidFill>
              <a:latin typeface="나눔스퀘어 네오 Heavy" panose="00000A00000000000000" pitchFamily="2" charset="-127"/>
              <a:ea typeface="나눔스퀘어 네오 Heavy" panose="00000A00000000000000" pitchFamily="2" charset="-127"/>
            </a:endParaRPr>
          </a:p>
          <a:p>
            <a:pPr algn="r">
              <a:lnSpc>
                <a:spcPct val="115000"/>
              </a:lnSpc>
            </a:pPr>
            <a:r>
              <a:rPr lang="en-CA" altLang="ko-KR" sz="1600" dirty="0">
                <a:solidFill>
                  <a:schemeClr val="bg1"/>
                </a:solidFill>
                <a:latin typeface="나눔스퀘어 네오 Heavy" panose="00000A00000000000000" pitchFamily="2" charset="-127"/>
                <a:ea typeface="나눔스퀘어 네오 Heavy" panose="00000A00000000000000" pitchFamily="2" charset="-127"/>
              </a:rPr>
              <a:t> 20249151 </a:t>
            </a:r>
            <a:r>
              <a:rPr lang="ko-KR" altLang="ko-KR" sz="1600" dirty="0" err="1">
                <a:solidFill>
                  <a:schemeClr val="bg1"/>
                </a:solidFill>
                <a:latin typeface="나눔스퀘어 네오 Heavy" panose="00000A00000000000000" pitchFamily="2" charset="-127"/>
                <a:ea typeface="나눔스퀘어 네오 Heavy" panose="00000A00000000000000" pitchFamily="2" charset="-127"/>
              </a:rPr>
              <a:t>문기랑</a:t>
            </a:r>
            <a:endParaRPr lang="ko-KR" altLang="ko-KR" sz="1600" dirty="0">
              <a:solidFill>
                <a:schemeClr val="bg1"/>
              </a:solidFill>
              <a:latin typeface="나눔스퀘어 네오 Heavy" panose="00000A00000000000000" pitchFamily="2" charset="-127"/>
              <a:ea typeface="나눔스퀘어 네오 Heavy" panose="00000A00000000000000" pitchFamily="2" charset="-127"/>
            </a:endParaRPr>
          </a:p>
          <a:p>
            <a:endParaRPr lang="ko-KR" altLang="en-US" sz="1600" dirty="0">
              <a:solidFill>
                <a:schemeClr val="bg1"/>
              </a:solidFill>
              <a:latin typeface="나눔스퀘어 네오 Heavy" panose="00000A00000000000000" pitchFamily="2" charset="-127"/>
              <a:ea typeface="나눔스퀘어 네오 Heavy" panose="00000A00000000000000" pitchFamily="2" charset="-127"/>
            </a:endParaRPr>
          </a:p>
        </p:txBody>
      </p:sp>
      <p:cxnSp>
        <p:nvCxnSpPr>
          <p:cNvPr id="15" name="직선 연결선 14">
            <a:extLst>
              <a:ext uri="{FF2B5EF4-FFF2-40B4-BE49-F238E27FC236}">
                <a16:creationId xmlns="" xmlns:a16="http://schemas.microsoft.com/office/drawing/2014/main" id="{67496100-F232-1D09-6097-1528E4D2FC1E}"/>
              </a:ext>
            </a:extLst>
          </p:cNvPr>
          <p:cNvCxnSpPr>
            <a:cxnSpLocks/>
          </p:cNvCxnSpPr>
          <p:nvPr/>
        </p:nvCxnSpPr>
        <p:spPr>
          <a:xfrm>
            <a:off x="785813" y="3429000"/>
            <a:ext cx="0" cy="2046288"/>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 xmlns:a16="http://schemas.microsoft.com/office/drawing/2014/main" id="{93463E9E-0419-25E1-FA94-EC86105BEFFF}"/>
              </a:ext>
            </a:extLst>
          </p:cNvPr>
          <p:cNvSpPr txBox="1"/>
          <p:nvPr/>
        </p:nvSpPr>
        <p:spPr>
          <a:xfrm>
            <a:off x="766763" y="5697460"/>
            <a:ext cx="2727670" cy="539828"/>
          </a:xfrm>
          <a:prstGeom prst="rect">
            <a:avLst/>
          </a:prstGeom>
          <a:noFill/>
        </p:spPr>
        <p:txBody>
          <a:bodyPr wrap="square" lIns="0" tIns="0" rIns="0" bIns="0" rtlCol="0">
            <a:spAutoFit/>
          </a:bodyPr>
          <a:lstStyle>
            <a:defPPr>
              <a:defRPr lang="ko-KR"/>
            </a:defPPr>
            <a:lvl1pPr latinLnBrk="0">
              <a:lnSpc>
                <a:spcPct val="120000"/>
              </a:lnSpc>
              <a:defRPr sz="1200" spc="-50">
                <a:ln>
                  <a:solidFill>
                    <a:schemeClr val="accent1">
                      <a:alpha val="0"/>
                    </a:schemeClr>
                  </a:solidFill>
                </a:ln>
                <a:solidFill>
                  <a:schemeClr val="accent3"/>
                </a:solidFill>
                <a:latin typeface="나눔스퀘어 네오 Bold" panose="00000800000000000000" pitchFamily="2" charset="-127"/>
                <a:ea typeface="나눔스퀘어 네오 Bold" panose="00000800000000000000" pitchFamily="2" charset="-127"/>
              </a:defRPr>
            </a:lvl1pPr>
          </a:lstStyle>
          <a:p>
            <a:pPr>
              <a:lnSpc>
                <a:spcPct val="130000"/>
              </a:lnSpc>
            </a:pPr>
            <a:r>
              <a:rPr lang="en-US" altLang="ko-KR" sz="1400" dirty="0">
                <a:solidFill>
                  <a:schemeClr val="accent1">
                    <a:lumMod val="40000"/>
                    <a:lumOff val="60000"/>
                  </a:schemeClr>
                </a:solidFill>
              </a:rPr>
              <a:t>2024</a:t>
            </a:r>
            <a:r>
              <a:rPr lang="ko-KR" altLang="en-US" sz="1400" dirty="0">
                <a:solidFill>
                  <a:schemeClr val="accent1">
                    <a:lumMod val="40000"/>
                    <a:lumOff val="60000"/>
                  </a:schemeClr>
                </a:solidFill>
              </a:rPr>
              <a:t>년 겨울학기</a:t>
            </a:r>
            <a:endParaRPr lang="en-CA" altLang="ko-KR" sz="1400" dirty="0">
              <a:solidFill>
                <a:schemeClr val="accent1">
                  <a:lumMod val="40000"/>
                  <a:lumOff val="60000"/>
                </a:schemeClr>
              </a:solidFill>
            </a:endParaRPr>
          </a:p>
          <a:p>
            <a:pPr>
              <a:lnSpc>
                <a:spcPct val="130000"/>
              </a:lnSpc>
            </a:pPr>
            <a:r>
              <a:rPr lang="en-CA" altLang="ko-KR" sz="1400" dirty="0">
                <a:solidFill>
                  <a:schemeClr val="accent1">
                    <a:lumMod val="40000"/>
                    <a:lumOff val="60000"/>
                  </a:schemeClr>
                </a:solidFill>
              </a:rPr>
              <a:t>Introduction</a:t>
            </a:r>
            <a:r>
              <a:rPr lang="en-US" altLang="ko-KR" sz="1400" dirty="0">
                <a:solidFill>
                  <a:schemeClr val="accent1">
                    <a:lumMod val="40000"/>
                    <a:lumOff val="60000"/>
                  </a:schemeClr>
                </a:solidFill>
              </a:rPr>
              <a:t> </a:t>
            </a:r>
            <a:r>
              <a:rPr lang="en-CA" altLang="ko-KR" sz="1400" dirty="0">
                <a:solidFill>
                  <a:schemeClr val="accent1">
                    <a:lumMod val="40000"/>
                    <a:lumOff val="60000"/>
                  </a:schemeClr>
                </a:solidFill>
              </a:rPr>
              <a:t>To</a:t>
            </a:r>
            <a:r>
              <a:rPr lang="en-US" altLang="ko-KR" sz="1400" dirty="0">
                <a:solidFill>
                  <a:schemeClr val="accent1">
                    <a:lumMod val="40000"/>
                    <a:lumOff val="60000"/>
                  </a:schemeClr>
                </a:solidFill>
              </a:rPr>
              <a:t> </a:t>
            </a:r>
            <a:r>
              <a:rPr lang="en-CA" altLang="ko-KR" sz="1400" dirty="0">
                <a:solidFill>
                  <a:schemeClr val="accent1">
                    <a:lumMod val="40000"/>
                    <a:lumOff val="60000"/>
                  </a:schemeClr>
                </a:solidFill>
              </a:rPr>
              <a:t>Deep Learning</a:t>
            </a:r>
            <a:endParaRPr lang="en-US" altLang="ko-KR" sz="1400" dirty="0">
              <a:solidFill>
                <a:schemeClr val="accent1">
                  <a:lumMod val="40000"/>
                  <a:lumOff val="60000"/>
                </a:schemeClr>
              </a:solidFill>
            </a:endParaRPr>
          </a:p>
        </p:txBody>
      </p:sp>
    </p:spTree>
    <p:extLst>
      <p:ext uri="{BB962C8B-B14F-4D97-AF65-F5344CB8AC3E}">
        <p14:creationId xmlns:p14="http://schemas.microsoft.com/office/powerpoint/2010/main" val="3511353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grpSp>
        <p:nvGrpSpPr>
          <p:cNvPr id="12" name="그룹 11"/>
          <p:cNvGrpSpPr/>
          <p:nvPr/>
        </p:nvGrpSpPr>
        <p:grpSpPr>
          <a:xfrm>
            <a:off x="-353190" y="3156441"/>
            <a:ext cx="12741143" cy="2319854"/>
            <a:chOff x="-427048" y="3256718"/>
            <a:chExt cx="12741143" cy="1744487"/>
          </a:xfrm>
          <a:solidFill>
            <a:schemeClr val="bg1">
              <a:lumMod val="95000"/>
            </a:schemeClr>
          </a:solidFill>
        </p:grpSpPr>
        <p:sp>
          <p:nvSpPr>
            <p:cNvPr id="11" name="사다리꼴 10"/>
            <p:cNvSpPr/>
            <p:nvPr/>
          </p:nvSpPr>
          <p:spPr>
            <a:xfrm rot="10444587">
              <a:off x="756964" y="3256718"/>
              <a:ext cx="11557131" cy="1477155"/>
            </a:xfrm>
            <a:prstGeom prst="trapezoid">
              <a:avLst>
                <a:gd name="adj" fmla="val 975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사다리꼴 46"/>
            <p:cNvSpPr/>
            <p:nvPr/>
          </p:nvSpPr>
          <p:spPr>
            <a:xfrm rot="10444587">
              <a:off x="-427048" y="3524050"/>
              <a:ext cx="9073010" cy="1477155"/>
            </a:xfrm>
            <a:prstGeom prst="trapezoid">
              <a:avLst>
                <a:gd name="adj" fmla="val 975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직사각형 16">
            <a:extLst>
              <a:ext uri="{FF2B5EF4-FFF2-40B4-BE49-F238E27FC236}">
                <a16:creationId xmlns="" xmlns:a16="http://schemas.microsoft.com/office/drawing/2014/main" id="{7B7FC2C5-3AC1-71E3-E210-9C66BAF9B921}"/>
              </a:ext>
            </a:extLst>
          </p:cNvPr>
          <p:cNvSpPr/>
          <p:nvPr/>
        </p:nvSpPr>
        <p:spPr>
          <a:xfrm>
            <a:off x="780913" y="3189009"/>
            <a:ext cx="3402403" cy="2857209"/>
          </a:xfrm>
          <a:prstGeom prst="rect">
            <a:avLst/>
          </a:prstGeom>
          <a:solidFill>
            <a:schemeClr val="bg1"/>
          </a:solidFill>
          <a:ln>
            <a:solidFill>
              <a:schemeClr val="tx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30" name="직사각형 29">
            <a:extLst>
              <a:ext uri="{FF2B5EF4-FFF2-40B4-BE49-F238E27FC236}">
                <a16:creationId xmlns="" xmlns:a16="http://schemas.microsoft.com/office/drawing/2014/main" id="{7B7FC2C5-3AC1-71E3-E210-9C66BAF9B921}"/>
              </a:ext>
            </a:extLst>
          </p:cNvPr>
          <p:cNvSpPr/>
          <p:nvPr/>
        </p:nvSpPr>
        <p:spPr>
          <a:xfrm>
            <a:off x="4386801" y="2518380"/>
            <a:ext cx="3402403" cy="3165883"/>
          </a:xfrm>
          <a:prstGeom prst="rect">
            <a:avLst/>
          </a:prstGeom>
          <a:solidFill>
            <a:schemeClr val="bg1"/>
          </a:solidFill>
          <a:ln>
            <a:solidFill>
              <a:schemeClr val="tx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1600"/>
          </a:p>
        </p:txBody>
      </p:sp>
      <p:sp>
        <p:nvSpPr>
          <p:cNvPr id="38" name="직사각형 37">
            <a:extLst>
              <a:ext uri="{FF2B5EF4-FFF2-40B4-BE49-F238E27FC236}">
                <a16:creationId xmlns="" xmlns:a16="http://schemas.microsoft.com/office/drawing/2014/main" id="{7B7FC2C5-3AC1-71E3-E210-9C66BAF9B921}"/>
              </a:ext>
            </a:extLst>
          </p:cNvPr>
          <p:cNvSpPr/>
          <p:nvPr/>
        </p:nvSpPr>
        <p:spPr>
          <a:xfrm>
            <a:off x="8022835" y="2002991"/>
            <a:ext cx="3402403" cy="3165883"/>
          </a:xfrm>
          <a:prstGeom prst="rect">
            <a:avLst/>
          </a:prstGeom>
          <a:solidFill>
            <a:schemeClr val="bg1"/>
          </a:solidFill>
          <a:ln>
            <a:solidFill>
              <a:schemeClr val="tx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cxnSp>
        <p:nvCxnSpPr>
          <p:cNvPr id="117" name="Google Shape;117;p2"/>
          <p:cNvCxnSpPr/>
          <p:nvPr/>
        </p:nvCxnSpPr>
        <p:spPr>
          <a:xfrm>
            <a:off x="766763" y="6237288"/>
            <a:ext cx="10658475" cy="0"/>
          </a:xfrm>
          <a:prstGeom prst="straightConnector1">
            <a:avLst/>
          </a:prstGeom>
          <a:noFill/>
          <a:ln w="12700" cap="flat" cmpd="sng">
            <a:solidFill>
              <a:schemeClr val="dk2"/>
            </a:solidFill>
            <a:prstDash val="solid"/>
            <a:miter lim="8000"/>
            <a:headEnd type="none" w="sm" len="sm"/>
            <a:tailEnd type="none" w="sm" len="sm"/>
          </a:ln>
        </p:spPr>
      </p:cxnSp>
      <p:sp>
        <p:nvSpPr>
          <p:cNvPr id="122" name="Google Shape;122;p2"/>
          <p:cNvSpPr txBox="1"/>
          <p:nvPr/>
        </p:nvSpPr>
        <p:spPr>
          <a:xfrm>
            <a:off x="11896726" y="6331129"/>
            <a:ext cx="71437" cy="153888"/>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7F7F7F"/>
              </a:buClr>
              <a:buSzPts val="1000"/>
              <a:buFont typeface="Arial"/>
              <a:buNone/>
            </a:pPr>
            <a:fld id="{00000000-1234-1234-1234-123412341234}" type="slidenum">
              <a:rPr lang="en-US" altLang="ko-KR" sz="1000" b="0" i="0" u="none" strike="noStrike" cap="none">
                <a:solidFill>
                  <a:srgbClr val="7F7F7F"/>
                </a:solidFill>
                <a:latin typeface="Arial"/>
                <a:ea typeface="Arial"/>
                <a:cs typeface="Arial"/>
                <a:sym typeface="Arial"/>
              </a:rPr>
              <a:t>10</a:t>
            </a:fld>
            <a:endParaRPr sz="1000" b="0" i="0" u="none" strike="noStrike" cap="none">
              <a:solidFill>
                <a:srgbClr val="7F7F7F"/>
              </a:solidFill>
              <a:latin typeface="Arial"/>
              <a:ea typeface="Arial"/>
              <a:cs typeface="Arial"/>
              <a:sym typeface="Arial"/>
            </a:endParaRPr>
          </a:p>
        </p:txBody>
      </p:sp>
      <p:sp>
        <p:nvSpPr>
          <p:cNvPr id="126" name="Google Shape;126;p2"/>
          <p:cNvSpPr txBox="1"/>
          <p:nvPr/>
        </p:nvSpPr>
        <p:spPr>
          <a:xfrm>
            <a:off x="1550663" y="3578947"/>
            <a:ext cx="2463264" cy="420115"/>
          </a:xfrm>
          <a:prstGeom prst="rect">
            <a:avLst/>
          </a:prstGeom>
          <a:noFill/>
          <a:ln>
            <a:noFill/>
          </a:ln>
        </p:spPr>
        <p:txBody>
          <a:bodyPr spcFirstLastPara="1" wrap="square" lIns="0" tIns="0" rIns="0" bIns="0" anchor="t" anchorCtr="0">
            <a:spAutoFit/>
          </a:bodyPr>
          <a:lstStyle/>
          <a:p>
            <a:pPr marL="171360" lvl="0" indent="-171360">
              <a:lnSpc>
                <a:spcPct val="130000"/>
              </a:lnSpc>
              <a:buClr>
                <a:srgbClr val="7F7F7F"/>
              </a:buClr>
              <a:buSzPts val="1200"/>
              <a:buFont typeface="Arial"/>
              <a:buChar char="•"/>
            </a:pPr>
            <a:r>
              <a:rPr lang="ko-KR" altLang="en-US" sz="1050" dirty="0" smtClean="0">
                <a:solidFill>
                  <a:srgbClr val="7F7F7F"/>
                </a:solidFill>
                <a:latin typeface="+mn-ea"/>
                <a:cs typeface="Arial"/>
                <a:sym typeface="Arial"/>
              </a:rPr>
              <a:t>텍스트 </a:t>
            </a:r>
            <a:r>
              <a:rPr lang="ko-KR" altLang="en-US" sz="1050" dirty="0">
                <a:solidFill>
                  <a:srgbClr val="7F7F7F"/>
                </a:solidFill>
                <a:latin typeface="+mn-ea"/>
                <a:cs typeface="Arial"/>
                <a:sym typeface="Arial"/>
              </a:rPr>
              <a:t>감정 분석 및 위험 예측 기능이 포함된 </a:t>
            </a:r>
            <a:r>
              <a:rPr lang="en-US" altLang="ko-KR" sz="1050" dirty="0">
                <a:solidFill>
                  <a:srgbClr val="7F7F7F"/>
                </a:solidFill>
                <a:latin typeface="+mn-ea"/>
                <a:cs typeface="Arial"/>
                <a:sym typeface="Arial"/>
              </a:rPr>
              <a:t>MVP </a:t>
            </a:r>
            <a:r>
              <a:rPr lang="ko-KR" altLang="en-US" sz="1050" dirty="0" smtClean="0">
                <a:solidFill>
                  <a:srgbClr val="7F7F7F"/>
                </a:solidFill>
                <a:latin typeface="+mn-ea"/>
                <a:cs typeface="Arial"/>
                <a:sym typeface="Arial"/>
              </a:rPr>
              <a:t>출시 </a:t>
            </a:r>
            <a:r>
              <a:rPr lang="en-US" altLang="ko-KR" sz="1050" dirty="0" smtClean="0">
                <a:solidFill>
                  <a:srgbClr val="7F7F7F"/>
                </a:solidFill>
                <a:latin typeface="+mn-ea"/>
                <a:cs typeface="Arial"/>
                <a:sym typeface="Arial"/>
              </a:rPr>
              <a:t>(</a:t>
            </a:r>
            <a:r>
              <a:rPr lang="ko-KR" altLang="en-US" sz="1050" dirty="0" smtClean="0">
                <a:solidFill>
                  <a:srgbClr val="7F7F7F"/>
                </a:solidFill>
                <a:latin typeface="+mn-ea"/>
                <a:cs typeface="Arial"/>
                <a:sym typeface="Arial"/>
              </a:rPr>
              <a:t>베타버전</a:t>
            </a:r>
            <a:r>
              <a:rPr lang="en-US" altLang="ko-KR" sz="1050" dirty="0" smtClean="0">
                <a:solidFill>
                  <a:srgbClr val="7F7F7F"/>
                </a:solidFill>
                <a:latin typeface="+mn-ea"/>
                <a:cs typeface="Arial"/>
                <a:sym typeface="Arial"/>
              </a:rPr>
              <a:t>)</a:t>
            </a:r>
            <a:endParaRPr sz="1050" b="0" i="0" u="none" strike="noStrike" cap="none" dirty="0">
              <a:solidFill>
                <a:srgbClr val="7F7F7F"/>
              </a:solidFill>
              <a:latin typeface="+mn-ea"/>
              <a:cs typeface="Arial"/>
              <a:sym typeface="Arial"/>
            </a:endParaRPr>
          </a:p>
        </p:txBody>
      </p:sp>
      <p:sp>
        <p:nvSpPr>
          <p:cNvPr id="127" name="Google Shape;127;p2"/>
          <p:cNvSpPr txBox="1"/>
          <p:nvPr/>
        </p:nvSpPr>
        <p:spPr>
          <a:xfrm>
            <a:off x="935566" y="2638599"/>
            <a:ext cx="3037417" cy="30777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3B3B3B"/>
              </a:buClr>
              <a:buSzPts val="2000"/>
              <a:buFont typeface="Arial"/>
              <a:buNone/>
            </a:pPr>
            <a:r>
              <a:rPr lang="ko-KR" sz="2000" b="0" i="0" u="none" strike="noStrike" cap="none" dirty="0">
                <a:solidFill>
                  <a:srgbClr val="3B3B3B"/>
                </a:solidFill>
                <a:latin typeface="+mj-lt"/>
                <a:ea typeface="Arial"/>
                <a:cs typeface="Arial"/>
                <a:sym typeface="Arial"/>
              </a:rPr>
              <a:t>단기 </a:t>
            </a:r>
            <a:r>
              <a:rPr lang="ko-KR" sz="2000" b="0" i="0" u="none" strike="noStrike" cap="none" dirty="0" smtClean="0">
                <a:solidFill>
                  <a:srgbClr val="3B3B3B"/>
                </a:solidFill>
                <a:latin typeface="+mj-lt"/>
                <a:ea typeface="Arial"/>
                <a:cs typeface="Arial"/>
                <a:sym typeface="Arial"/>
              </a:rPr>
              <a:t>(</a:t>
            </a:r>
            <a:r>
              <a:rPr lang="en-US" altLang="ko-KR" sz="2000" b="0" i="0" u="none" strike="noStrike" cap="none" dirty="0" smtClean="0">
                <a:solidFill>
                  <a:srgbClr val="3B3B3B"/>
                </a:solidFill>
                <a:latin typeface="+mj-lt"/>
                <a:ea typeface="Arial"/>
                <a:cs typeface="Arial"/>
                <a:sym typeface="Arial"/>
              </a:rPr>
              <a:t>0~</a:t>
            </a:r>
            <a:r>
              <a:rPr lang="ko-KR" sz="2000" b="0" i="0" u="none" strike="noStrike" cap="none" dirty="0" smtClean="0">
                <a:solidFill>
                  <a:srgbClr val="3B3B3B"/>
                </a:solidFill>
                <a:latin typeface="+mj-lt"/>
                <a:ea typeface="Arial"/>
                <a:cs typeface="Arial"/>
                <a:sym typeface="Arial"/>
              </a:rPr>
              <a:t>1</a:t>
            </a:r>
            <a:r>
              <a:rPr lang="ko-KR" sz="2000" b="0" i="0" u="none" strike="noStrike" cap="none" dirty="0">
                <a:solidFill>
                  <a:srgbClr val="3B3B3B"/>
                </a:solidFill>
                <a:latin typeface="+mj-lt"/>
                <a:ea typeface="Arial"/>
                <a:cs typeface="Arial"/>
                <a:sym typeface="Arial"/>
              </a:rPr>
              <a:t>년)</a:t>
            </a:r>
            <a:endParaRPr sz="2000" b="0" i="0" u="none" strike="noStrike" cap="none" dirty="0">
              <a:solidFill>
                <a:srgbClr val="3B3B3B"/>
              </a:solidFill>
              <a:latin typeface="+mj-lt"/>
              <a:ea typeface="Arial"/>
              <a:cs typeface="Arial"/>
              <a:sym typeface="Arial"/>
            </a:endParaRPr>
          </a:p>
        </p:txBody>
      </p:sp>
      <p:sp>
        <p:nvSpPr>
          <p:cNvPr id="128" name="Google Shape;128;p2"/>
          <p:cNvSpPr txBox="1"/>
          <p:nvPr/>
        </p:nvSpPr>
        <p:spPr>
          <a:xfrm>
            <a:off x="4616450" y="1935612"/>
            <a:ext cx="2920999" cy="30777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3B3B3B"/>
              </a:buClr>
              <a:buSzPts val="2000"/>
              <a:buFont typeface="Arial"/>
              <a:buNone/>
            </a:pPr>
            <a:r>
              <a:rPr lang="ko-KR" sz="2000" b="0" i="0" u="none" strike="noStrike" cap="none" dirty="0">
                <a:solidFill>
                  <a:srgbClr val="3B3B3B"/>
                </a:solidFill>
                <a:latin typeface="+mj-lt"/>
                <a:ea typeface="Arial"/>
                <a:cs typeface="Arial"/>
                <a:sym typeface="Arial"/>
              </a:rPr>
              <a:t>중기 </a:t>
            </a:r>
            <a:r>
              <a:rPr lang="ko-KR" sz="2000" b="0" i="0" u="none" strike="noStrike" cap="none" dirty="0" smtClean="0">
                <a:solidFill>
                  <a:srgbClr val="3B3B3B"/>
                </a:solidFill>
                <a:latin typeface="+mj-lt"/>
                <a:ea typeface="Arial"/>
                <a:cs typeface="Arial"/>
                <a:sym typeface="Arial"/>
              </a:rPr>
              <a:t>(</a:t>
            </a:r>
            <a:r>
              <a:rPr lang="en-US" altLang="ko-KR" sz="2000" b="0" i="0" u="none" strike="noStrike" cap="none" dirty="0" smtClean="0">
                <a:solidFill>
                  <a:srgbClr val="3B3B3B"/>
                </a:solidFill>
                <a:latin typeface="+mj-lt"/>
                <a:ea typeface="Arial"/>
                <a:cs typeface="Arial"/>
                <a:sym typeface="Arial"/>
              </a:rPr>
              <a:t>2</a:t>
            </a:r>
            <a:r>
              <a:rPr lang="ko-KR" sz="2000" b="0" i="0" u="none" strike="noStrike" cap="none" dirty="0" smtClean="0">
                <a:solidFill>
                  <a:srgbClr val="3B3B3B"/>
                </a:solidFill>
                <a:latin typeface="+mj-lt"/>
                <a:ea typeface="Arial"/>
                <a:cs typeface="Arial"/>
                <a:sym typeface="Arial"/>
              </a:rPr>
              <a:t>~3</a:t>
            </a:r>
            <a:r>
              <a:rPr lang="ko-KR" sz="2000" b="0" i="0" u="none" strike="noStrike" cap="none" dirty="0">
                <a:solidFill>
                  <a:srgbClr val="3B3B3B"/>
                </a:solidFill>
                <a:latin typeface="+mj-lt"/>
                <a:ea typeface="Arial"/>
                <a:cs typeface="Arial"/>
                <a:sym typeface="Arial"/>
              </a:rPr>
              <a:t>년)</a:t>
            </a:r>
            <a:endParaRPr sz="2000" b="0" i="0" u="none" strike="noStrike" cap="none" dirty="0">
              <a:solidFill>
                <a:srgbClr val="3B3B3B"/>
              </a:solidFill>
              <a:latin typeface="+mj-lt"/>
              <a:ea typeface="Arial"/>
              <a:cs typeface="Arial"/>
              <a:sym typeface="Arial"/>
            </a:endParaRPr>
          </a:p>
        </p:txBody>
      </p:sp>
      <p:sp>
        <p:nvSpPr>
          <p:cNvPr id="129" name="Google Shape;129;p2"/>
          <p:cNvSpPr txBox="1"/>
          <p:nvPr/>
        </p:nvSpPr>
        <p:spPr>
          <a:xfrm>
            <a:off x="8226425" y="1507030"/>
            <a:ext cx="2931584" cy="30777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3B3B3B"/>
              </a:buClr>
              <a:buSzPts val="2000"/>
              <a:buFont typeface="Arial"/>
              <a:buNone/>
            </a:pPr>
            <a:r>
              <a:rPr lang="ko-KR" sz="2000" b="0" i="0" u="none" strike="noStrike" cap="none" dirty="0">
                <a:solidFill>
                  <a:srgbClr val="3B3B3B"/>
                </a:solidFill>
                <a:latin typeface="+mj-lt"/>
                <a:ea typeface="Arial"/>
                <a:cs typeface="Arial"/>
                <a:sym typeface="Arial"/>
              </a:rPr>
              <a:t>장기 </a:t>
            </a:r>
            <a:r>
              <a:rPr lang="ko-KR" sz="2000" b="0" i="0" u="none" strike="noStrike" cap="none" dirty="0" smtClean="0">
                <a:solidFill>
                  <a:srgbClr val="3B3B3B"/>
                </a:solidFill>
                <a:latin typeface="+mj-lt"/>
                <a:ea typeface="Arial"/>
                <a:cs typeface="Arial"/>
                <a:sym typeface="Arial"/>
              </a:rPr>
              <a:t>(</a:t>
            </a:r>
            <a:r>
              <a:rPr lang="en-US" altLang="ko-KR" sz="2000" b="0" i="0" u="none" strike="noStrike" cap="none" dirty="0" smtClean="0">
                <a:solidFill>
                  <a:srgbClr val="3B3B3B"/>
                </a:solidFill>
                <a:latin typeface="+mj-lt"/>
                <a:ea typeface="Arial"/>
                <a:cs typeface="Arial"/>
                <a:sym typeface="Arial"/>
              </a:rPr>
              <a:t>4</a:t>
            </a:r>
            <a:r>
              <a:rPr lang="ko-KR" sz="2000" b="0" i="0" u="none" strike="noStrike" cap="none" dirty="0" smtClean="0">
                <a:solidFill>
                  <a:srgbClr val="3B3B3B"/>
                </a:solidFill>
                <a:latin typeface="+mj-lt"/>
                <a:ea typeface="Arial"/>
                <a:cs typeface="Arial"/>
                <a:sym typeface="Arial"/>
              </a:rPr>
              <a:t>~5</a:t>
            </a:r>
            <a:r>
              <a:rPr lang="ko-KR" sz="2000" b="0" i="0" u="none" strike="noStrike" cap="none" dirty="0">
                <a:solidFill>
                  <a:srgbClr val="3B3B3B"/>
                </a:solidFill>
                <a:latin typeface="+mj-lt"/>
                <a:ea typeface="Arial"/>
                <a:cs typeface="Arial"/>
                <a:sym typeface="Arial"/>
              </a:rPr>
              <a:t>년)</a:t>
            </a:r>
            <a:endParaRPr sz="2000" b="0" i="0" u="none" strike="noStrike" cap="none" dirty="0">
              <a:solidFill>
                <a:srgbClr val="3B3B3B"/>
              </a:solidFill>
              <a:latin typeface="+mj-lt"/>
              <a:ea typeface="Arial"/>
              <a:cs typeface="Arial"/>
              <a:sym typeface="Arial"/>
            </a:endParaRPr>
          </a:p>
        </p:txBody>
      </p:sp>
      <p:sp>
        <p:nvSpPr>
          <p:cNvPr id="2" name="TextBox 1">
            <a:extLst>
              <a:ext uri="{FF2B5EF4-FFF2-40B4-BE49-F238E27FC236}">
                <a16:creationId xmlns="" xmlns:a16="http://schemas.microsoft.com/office/drawing/2014/main" id="{24406E89-B209-44C2-5C01-E6E690A2B41D}"/>
              </a:ext>
            </a:extLst>
          </p:cNvPr>
          <p:cNvSpPr txBox="1"/>
          <p:nvPr/>
        </p:nvSpPr>
        <p:spPr>
          <a:xfrm>
            <a:off x="1258074" y="917428"/>
            <a:ext cx="1735090" cy="454933"/>
          </a:xfrm>
          <a:prstGeom prst="rect">
            <a:avLst/>
          </a:prstGeom>
          <a:noFill/>
        </p:spPr>
        <p:txBody>
          <a:bodyPr wrap="none" lIns="0" tIns="0" rIns="0" bIns="0" rtlCol="0">
            <a:spAutoFit/>
          </a:bodyPr>
          <a:lstStyle/>
          <a:p>
            <a:pPr>
              <a:lnSpc>
                <a:spcPct val="110000"/>
              </a:lnSpc>
            </a:pPr>
            <a:r>
              <a:rPr lang="ko-KR" altLang="en-US" sz="2800" spc="-70" dirty="0">
                <a:ln>
                  <a:solidFill>
                    <a:schemeClr val="accent1">
                      <a:alpha val="0"/>
                    </a:schemeClr>
                  </a:solidFill>
                </a:ln>
                <a:solidFill>
                  <a:schemeClr val="bg2"/>
                </a:solidFill>
                <a:latin typeface="나눔스퀘어 네오 Heavy" panose="00000A00000000000000" pitchFamily="2" charset="-127"/>
                <a:ea typeface="나눔스퀘어 네오 Heavy" panose="00000A00000000000000" pitchFamily="2" charset="-127"/>
              </a:rPr>
              <a:t>사업 로드맵</a:t>
            </a:r>
          </a:p>
        </p:txBody>
      </p:sp>
      <p:sp>
        <p:nvSpPr>
          <p:cNvPr id="3" name="TextBox 2">
            <a:extLst>
              <a:ext uri="{FF2B5EF4-FFF2-40B4-BE49-F238E27FC236}">
                <a16:creationId xmlns="" xmlns:a16="http://schemas.microsoft.com/office/drawing/2014/main" id="{D150BFA5-D539-A1DB-BA4F-40514B6AEB68}"/>
              </a:ext>
            </a:extLst>
          </p:cNvPr>
          <p:cNvSpPr txBox="1"/>
          <p:nvPr/>
        </p:nvSpPr>
        <p:spPr>
          <a:xfrm>
            <a:off x="1258074" y="633807"/>
            <a:ext cx="2115964" cy="215444"/>
          </a:xfrm>
          <a:prstGeom prst="rect">
            <a:avLst/>
          </a:prstGeom>
          <a:noFill/>
        </p:spPr>
        <p:txBody>
          <a:bodyPr wrap="none" lIns="0" tIns="0" rIns="0" bIns="0" rtlCol="0">
            <a:spAutoFit/>
          </a:bodyPr>
          <a:lstStyle>
            <a:defPPr>
              <a:defRPr lang="ko-KR"/>
            </a:defPPr>
            <a:lvl1pPr>
              <a:defRPr sz="1400" spc="-100">
                <a:ln>
                  <a:solidFill>
                    <a:schemeClr val="accent1">
                      <a:alpha val="0"/>
                    </a:schemeClr>
                  </a:solidFill>
                </a:ln>
                <a:solidFill>
                  <a:schemeClr val="accent1"/>
                </a:solidFill>
                <a:latin typeface="나눔스퀘어 네오 ExtraBold" panose="00000900000000000000" pitchFamily="2" charset="-127"/>
                <a:ea typeface="나눔스퀘어 네오 ExtraBold" panose="00000900000000000000" pitchFamily="2" charset="-127"/>
              </a:defRPr>
            </a:lvl1pPr>
          </a:lstStyle>
          <a:p>
            <a:r>
              <a:rPr lang="ko-KR" altLang="en-US" dirty="0">
                <a:solidFill>
                  <a:schemeClr val="tx2"/>
                </a:solidFill>
              </a:rPr>
              <a:t>비즈니스 </a:t>
            </a:r>
            <a:r>
              <a:rPr lang="en-US" altLang="ko-KR" dirty="0">
                <a:solidFill>
                  <a:schemeClr val="tx2"/>
                </a:solidFill>
              </a:rPr>
              <a:t>-</a:t>
            </a:r>
            <a:r>
              <a:rPr lang="ko-KR" altLang="en-US" dirty="0">
                <a:solidFill>
                  <a:schemeClr val="tx2"/>
                </a:solidFill>
              </a:rPr>
              <a:t> 사업화 방안 및 분석</a:t>
            </a:r>
            <a:endParaRPr lang="en-US" altLang="ko-KR" dirty="0">
              <a:solidFill>
                <a:schemeClr val="tx2"/>
              </a:solidFill>
            </a:endParaRPr>
          </a:p>
        </p:txBody>
      </p:sp>
      <p:sp>
        <p:nvSpPr>
          <p:cNvPr id="4" name="사각형: 둥근 위쪽 모서리 20">
            <a:extLst>
              <a:ext uri="{FF2B5EF4-FFF2-40B4-BE49-F238E27FC236}">
                <a16:creationId xmlns="" xmlns:a16="http://schemas.microsoft.com/office/drawing/2014/main" id="{5905000B-1F90-B655-4D07-5B7D256A02B9}"/>
              </a:ext>
            </a:extLst>
          </p:cNvPr>
          <p:cNvSpPr/>
          <p:nvPr/>
        </p:nvSpPr>
        <p:spPr>
          <a:xfrm rot="10800000">
            <a:off x="766763" y="-1"/>
            <a:ext cx="360362" cy="1331120"/>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85000"/>
                  <a:lumOff val="15000"/>
                </a:schemeClr>
              </a:solidFill>
            </a:endParaRPr>
          </a:p>
        </p:txBody>
      </p:sp>
      <p:sp>
        <p:nvSpPr>
          <p:cNvPr id="5" name="TextBox 4">
            <a:extLst>
              <a:ext uri="{FF2B5EF4-FFF2-40B4-BE49-F238E27FC236}">
                <a16:creationId xmlns="" xmlns:a16="http://schemas.microsoft.com/office/drawing/2014/main" id="{E23F5B60-3161-A965-EA2D-E63163FE11A6}"/>
              </a:ext>
            </a:extLst>
          </p:cNvPr>
          <p:cNvSpPr txBox="1"/>
          <p:nvPr/>
        </p:nvSpPr>
        <p:spPr>
          <a:xfrm>
            <a:off x="806039" y="1023512"/>
            <a:ext cx="281808" cy="246221"/>
          </a:xfrm>
          <a:prstGeom prst="rect">
            <a:avLst/>
          </a:prstGeom>
          <a:noFill/>
        </p:spPr>
        <p:txBody>
          <a:bodyPr wrap="none" lIns="0" tIns="0" rIns="0" bIns="0" rtlCol="0">
            <a:spAutoFit/>
          </a:bodyPr>
          <a:lstStyle/>
          <a:p>
            <a:pPr algn="ctr"/>
            <a:r>
              <a:rPr lang="en-US" altLang="ko-KR" sz="1600" spc="-70" dirty="0">
                <a:ln>
                  <a:solidFill>
                    <a:schemeClr val="accent1">
                      <a:alpha val="0"/>
                    </a:schemeClr>
                  </a:solidFill>
                </a:ln>
                <a:solidFill>
                  <a:schemeClr val="bg1"/>
                </a:solidFill>
                <a:latin typeface="나눔스퀘어 네오 Heavy" panose="00000A00000000000000" pitchFamily="2" charset="-127"/>
                <a:ea typeface="나눔스퀘어 네오 Heavy" panose="00000A00000000000000" pitchFamily="2" charset="-127"/>
              </a:rPr>
              <a:t>03</a:t>
            </a:r>
            <a:endParaRPr lang="ko-KR" altLang="en-US" sz="1600" spc="-70" dirty="0">
              <a:ln>
                <a:solidFill>
                  <a:schemeClr val="accent1">
                    <a:alpha val="0"/>
                  </a:schemeClr>
                </a:solidFill>
              </a:ln>
              <a:solidFill>
                <a:schemeClr val="bg1"/>
              </a:solidFill>
              <a:latin typeface="나눔스퀘어 네오 Heavy" panose="00000A00000000000000" pitchFamily="2" charset="-127"/>
              <a:ea typeface="나눔스퀘어 네오 Heavy" panose="00000A00000000000000" pitchFamily="2" charset="-127"/>
            </a:endParaRPr>
          </a:p>
        </p:txBody>
      </p:sp>
      <p:sp>
        <p:nvSpPr>
          <p:cNvPr id="18" name="직사각형 17">
            <a:extLst>
              <a:ext uri="{FF2B5EF4-FFF2-40B4-BE49-F238E27FC236}">
                <a16:creationId xmlns="" xmlns:a16="http://schemas.microsoft.com/office/drawing/2014/main" id="{5930DD53-29E9-B267-8601-01F73EB00F49}"/>
              </a:ext>
            </a:extLst>
          </p:cNvPr>
          <p:cNvSpPr/>
          <p:nvPr/>
        </p:nvSpPr>
        <p:spPr>
          <a:xfrm>
            <a:off x="780344" y="3189010"/>
            <a:ext cx="3402972" cy="171903"/>
          </a:xfrm>
          <a:prstGeom prst="rect">
            <a:avLst/>
          </a:prstGeom>
          <a:solidFill>
            <a:schemeClr val="tx1">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prstClr val="white"/>
              </a:solidFill>
              <a:latin typeface="+mn-ea"/>
            </a:endParaRPr>
          </a:p>
        </p:txBody>
      </p:sp>
      <p:sp>
        <p:nvSpPr>
          <p:cNvPr id="23" name="Google Shape;108;p1"/>
          <p:cNvSpPr txBox="1"/>
          <p:nvPr/>
        </p:nvSpPr>
        <p:spPr>
          <a:xfrm>
            <a:off x="1226284" y="1468667"/>
            <a:ext cx="7549925"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C2F8C"/>
              </a:buClr>
              <a:buSzPts val="1600"/>
              <a:buFont typeface="Arial"/>
              <a:buNone/>
            </a:pPr>
            <a:r>
              <a:rPr lang="ko-KR" altLang="en-US" sz="1200" dirty="0" smtClean="0">
                <a:solidFill>
                  <a:srgbClr val="535353"/>
                </a:solidFill>
                <a:latin typeface="+mn-ea"/>
                <a:cs typeface="Arial"/>
                <a:sym typeface="Arial"/>
              </a:rPr>
              <a:t>데이터 확보 후 안정적인 유통 채널 </a:t>
            </a:r>
            <a:r>
              <a:rPr lang="ko-KR" altLang="en-US" sz="1200" b="0" i="0" u="none" strike="noStrike" cap="none" dirty="0" smtClean="0">
                <a:solidFill>
                  <a:srgbClr val="535353"/>
                </a:solidFill>
                <a:latin typeface="+mn-ea"/>
                <a:cs typeface="Arial"/>
                <a:sym typeface="Arial"/>
              </a:rPr>
              <a:t>확보</a:t>
            </a:r>
            <a:endParaRPr sz="1200" b="0" i="0" u="none" strike="noStrike" cap="none" dirty="0">
              <a:solidFill>
                <a:srgbClr val="535353"/>
              </a:solidFill>
              <a:latin typeface="+mn-ea"/>
              <a:cs typeface="Arial"/>
              <a:sym typeface="Arial"/>
            </a:endParaRPr>
          </a:p>
        </p:txBody>
      </p:sp>
      <p:sp>
        <p:nvSpPr>
          <p:cNvPr id="6" name="모서리가 둥근 직사각형 5"/>
          <p:cNvSpPr/>
          <p:nvPr/>
        </p:nvSpPr>
        <p:spPr>
          <a:xfrm>
            <a:off x="935566" y="3596214"/>
            <a:ext cx="549966" cy="317724"/>
          </a:xfrm>
          <a:prstGeom prst="roundRect">
            <a:avLst/>
          </a:prstGeom>
          <a:solidFill>
            <a:srgbClr val="E5F1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smtClean="0">
                <a:solidFill>
                  <a:schemeClr val="accent1"/>
                </a:solidFill>
              </a:rPr>
              <a:t>제품</a:t>
            </a:r>
            <a:endParaRPr lang="ko-KR" altLang="en-US" sz="1200">
              <a:solidFill>
                <a:schemeClr val="accent1"/>
              </a:solidFill>
            </a:endParaRPr>
          </a:p>
        </p:txBody>
      </p:sp>
      <p:sp>
        <p:nvSpPr>
          <p:cNvPr id="24" name="모서리가 둥근 직사각형 23"/>
          <p:cNvSpPr/>
          <p:nvPr/>
        </p:nvSpPr>
        <p:spPr>
          <a:xfrm>
            <a:off x="935566" y="4301606"/>
            <a:ext cx="549966" cy="317724"/>
          </a:xfrm>
          <a:prstGeom prst="roundRect">
            <a:avLst/>
          </a:prstGeom>
          <a:solidFill>
            <a:srgbClr val="E5F1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accent1"/>
                </a:solidFill>
              </a:rPr>
              <a:t>수익</a:t>
            </a:r>
          </a:p>
        </p:txBody>
      </p:sp>
      <p:sp>
        <p:nvSpPr>
          <p:cNvPr id="25" name="모서리가 둥근 직사각형 24"/>
          <p:cNvSpPr/>
          <p:nvPr/>
        </p:nvSpPr>
        <p:spPr>
          <a:xfrm>
            <a:off x="935566" y="5251865"/>
            <a:ext cx="549966" cy="317724"/>
          </a:xfrm>
          <a:prstGeom prst="roundRect">
            <a:avLst/>
          </a:prstGeom>
          <a:solidFill>
            <a:srgbClr val="E5F1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accent1"/>
                </a:solidFill>
              </a:rPr>
              <a:t>채널</a:t>
            </a:r>
          </a:p>
        </p:txBody>
      </p:sp>
      <p:sp>
        <p:nvSpPr>
          <p:cNvPr id="27" name="Google Shape;126;p2"/>
          <p:cNvSpPr txBox="1"/>
          <p:nvPr/>
        </p:nvSpPr>
        <p:spPr>
          <a:xfrm>
            <a:off x="1550663" y="4291567"/>
            <a:ext cx="2463264" cy="630173"/>
          </a:xfrm>
          <a:prstGeom prst="rect">
            <a:avLst/>
          </a:prstGeom>
          <a:noFill/>
          <a:ln>
            <a:noFill/>
          </a:ln>
        </p:spPr>
        <p:txBody>
          <a:bodyPr spcFirstLastPara="1" wrap="square" lIns="0" tIns="0" rIns="0" bIns="0" anchor="t" anchorCtr="0">
            <a:spAutoFit/>
          </a:bodyPr>
          <a:lstStyle/>
          <a:p>
            <a:pPr marL="171360" lvl="0" indent="-171360">
              <a:lnSpc>
                <a:spcPct val="130000"/>
              </a:lnSpc>
              <a:buClr>
                <a:srgbClr val="7F7F7F"/>
              </a:buClr>
              <a:buSzPts val="1200"/>
              <a:buFont typeface="Arial"/>
              <a:buChar char="•"/>
            </a:pPr>
            <a:r>
              <a:rPr lang="ko-KR" altLang="en-US" sz="1050" dirty="0" smtClean="0">
                <a:solidFill>
                  <a:srgbClr val="7F7F7F"/>
                </a:solidFill>
                <a:latin typeface="+mn-ea"/>
                <a:cs typeface="Arial"/>
                <a:sym typeface="Arial"/>
              </a:rPr>
              <a:t>초기 </a:t>
            </a:r>
            <a:r>
              <a:rPr lang="ko-KR" altLang="en-US" sz="1050" dirty="0">
                <a:solidFill>
                  <a:srgbClr val="7F7F7F"/>
                </a:solidFill>
                <a:latin typeface="+mn-ea"/>
                <a:cs typeface="Arial"/>
                <a:sym typeface="Arial"/>
              </a:rPr>
              <a:t>단계에서는 구독 수익보다 사용자 확보와 서비스 안정화에 </a:t>
            </a:r>
            <a:r>
              <a:rPr lang="ko-KR" altLang="en-US" sz="1050" dirty="0" smtClean="0">
                <a:solidFill>
                  <a:srgbClr val="7F7F7F"/>
                </a:solidFill>
                <a:latin typeface="+mn-ea"/>
                <a:cs typeface="Arial"/>
                <a:sym typeface="Arial"/>
              </a:rPr>
              <a:t>중점</a:t>
            </a:r>
            <a:endParaRPr lang="en-US" altLang="ko-KR" sz="1050" dirty="0" smtClean="0">
              <a:solidFill>
                <a:srgbClr val="7F7F7F"/>
              </a:solidFill>
              <a:latin typeface="+mn-ea"/>
              <a:cs typeface="Arial"/>
              <a:sym typeface="Arial"/>
            </a:endParaRPr>
          </a:p>
          <a:p>
            <a:pPr marL="171360" lvl="0" indent="-171360">
              <a:lnSpc>
                <a:spcPct val="130000"/>
              </a:lnSpc>
              <a:buClr>
                <a:srgbClr val="7F7F7F"/>
              </a:buClr>
              <a:buSzPts val="1200"/>
              <a:buFont typeface="Arial"/>
              <a:buChar char="•"/>
            </a:pPr>
            <a:r>
              <a:rPr lang="ko-KR" altLang="en-US" sz="1050" b="0" i="0" u="none" strike="noStrike" cap="none" dirty="0" smtClean="0">
                <a:solidFill>
                  <a:srgbClr val="7F7F7F"/>
                </a:solidFill>
                <a:latin typeface="+mn-ea"/>
                <a:cs typeface="Arial"/>
                <a:sym typeface="Arial"/>
              </a:rPr>
              <a:t>무료 서비스로 사용자 기반 확대</a:t>
            </a:r>
            <a:endParaRPr sz="1050" b="0" i="0" u="none" strike="noStrike" cap="none" dirty="0">
              <a:solidFill>
                <a:srgbClr val="7F7F7F"/>
              </a:solidFill>
              <a:latin typeface="+mn-ea"/>
              <a:cs typeface="Arial"/>
              <a:sym typeface="Arial"/>
            </a:endParaRPr>
          </a:p>
        </p:txBody>
      </p:sp>
      <p:sp>
        <p:nvSpPr>
          <p:cNvPr id="28" name="Google Shape;126;p2"/>
          <p:cNvSpPr txBox="1"/>
          <p:nvPr/>
        </p:nvSpPr>
        <p:spPr>
          <a:xfrm>
            <a:off x="1550663" y="5306936"/>
            <a:ext cx="2463264" cy="210058"/>
          </a:xfrm>
          <a:prstGeom prst="rect">
            <a:avLst/>
          </a:prstGeom>
          <a:noFill/>
          <a:ln>
            <a:noFill/>
          </a:ln>
        </p:spPr>
        <p:txBody>
          <a:bodyPr spcFirstLastPara="1" wrap="square" lIns="0" tIns="0" rIns="0" bIns="0" anchor="t" anchorCtr="0">
            <a:spAutoFit/>
          </a:bodyPr>
          <a:lstStyle/>
          <a:p>
            <a:pPr marL="171360" lvl="0" indent="-171360">
              <a:lnSpc>
                <a:spcPct val="130000"/>
              </a:lnSpc>
              <a:buClr>
                <a:srgbClr val="7F7F7F"/>
              </a:buClr>
              <a:buSzPts val="1200"/>
              <a:buFont typeface="Arial"/>
              <a:buChar char="•"/>
            </a:pPr>
            <a:r>
              <a:rPr lang="ko-KR" altLang="en-US" sz="1050" dirty="0">
                <a:solidFill>
                  <a:srgbClr val="7F7F7F"/>
                </a:solidFill>
                <a:latin typeface="+mn-ea"/>
                <a:cs typeface="Arial"/>
                <a:sym typeface="Arial"/>
              </a:rPr>
              <a:t>부모 커뮤니티 </a:t>
            </a:r>
            <a:r>
              <a:rPr lang="ko-KR" altLang="en-US" sz="1050" dirty="0" smtClean="0">
                <a:solidFill>
                  <a:srgbClr val="7F7F7F"/>
                </a:solidFill>
                <a:latin typeface="+mn-ea"/>
                <a:cs typeface="Arial"/>
                <a:sym typeface="Arial"/>
              </a:rPr>
              <a:t>중심의 </a:t>
            </a:r>
            <a:r>
              <a:rPr lang="ko-KR" altLang="en-US" sz="1050" dirty="0" err="1">
                <a:solidFill>
                  <a:srgbClr val="7F7F7F"/>
                </a:solidFill>
                <a:latin typeface="+mn-ea"/>
                <a:cs typeface="Arial"/>
                <a:sym typeface="Arial"/>
              </a:rPr>
              <a:t>바이럴</a:t>
            </a:r>
            <a:r>
              <a:rPr lang="ko-KR" altLang="en-US" sz="1050" dirty="0">
                <a:solidFill>
                  <a:srgbClr val="7F7F7F"/>
                </a:solidFill>
                <a:latin typeface="+mn-ea"/>
                <a:cs typeface="Arial"/>
                <a:sym typeface="Arial"/>
              </a:rPr>
              <a:t> 마케팅</a:t>
            </a:r>
            <a:endParaRPr sz="1050" b="0" i="0" u="none" strike="noStrike" cap="none" dirty="0">
              <a:solidFill>
                <a:srgbClr val="7F7F7F"/>
              </a:solidFill>
              <a:latin typeface="+mn-ea"/>
              <a:cs typeface="Arial"/>
              <a:sym typeface="Arial"/>
            </a:endParaRPr>
          </a:p>
        </p:txBody>
      </p:sp>
      <p:sp>
        <p:nvSpPr>
          <p:cNvPr id="29" name="Google Shape;126;p2"/>
          <p:cNvSpPr txBox="1"/>
          <p:nvPr/>
        </p:nvSpPr>
        <p:spPr>
          <a:xfrm>
            <a:off x="5156551" y="2908318"/>
            <a:ext cx="2463264" cy="420115"/>
          </a:xfrm>
          <a:prstGeom prst="rect">
            <a:avLst/>
          </a:prstGeom>
          <a:noFill/>
          <a:ln>
            <a:noFill/>
          </a:ln>
        </p:spPr>
        <p:txBody>
          <a:bodyPr spcFirstLastPara="1" wrap="square" lIns="0" tIns="0" rIns="0" bIns="0" anchor="t" anchorCtr="0">
            <a:spAutoFit/>
          </a:bodyPr>
          <a:lstStyle/>
          <a:p>
            <a:pPr marL="171360" lvl="0" indent="-171360">
              <a:lnSpc>
                <a:spcPct val="130000"/>
              </a:lnSpc>
              <a:buClr>
                <a:srgbClr val="7F7F7F"/>
              </a:buClr>
              <a:buSzPts val="1200"/>
              <a:buFont typeface="Arial"/>
              <a:buChar char="•"/>
            </a:pPr>
            <a:r>
              <a:rPr lang="en-US" altLang="ko-KR" sz="1050" dirty="0" smtClean="0">
                <a:solidFill>
                  <a:srgbClr val="7F7F7F"/>
                </a:solidFill>
                <a:latin typeface="+mn-ea"/>
                <a:cs typeface="Arial"/>
                <a:sym typeface="Arial"/>
              </a:rPr>
              <a:t>AI </a:t>
            </a:r>
            <a:r>
              <a:rPr lang="ko-KR" altLang="en-US" sz="1050" dirty="0" smtClean="0">
                <a:solidFill>
                  <a:srgbClr val="7F7F7F"/>
                </a:solidFill>
                <a:latin typeface="+mn-ea"/>
                <a:cs typeface="Arial"/>
                <a:sym typeface="Arial"/>
              </a:rPr>
              <a:t>알고리즘 개선 서비스 고도화</a:t>
            </a:r>
            <a:endParaRPr lang="en-US" altLang="ko-KR" sz="1050" dirty="0" smtClean="0">
              <a:solidFill>
                <a:srgbClr val="7F7F7F"/>
              </a:solidFill>
              <a:latin typeface="+mn-ea"/>
              <a:cs typeface="Arial"/>
              <a:sym typeface="Arial"/>
            </a:endParaRPr>
          </a:p>
          <a:p>
            <a:pPr marL="171360" lvl="0" indent="-171360">
              <a:lnSpc>
                <a:spcPct val="130000"/>
              </a:lnSpc>
              <a:buClr>
                <a:srgbClr val="7F7F7F"/>
              </a:buClr>
              <a:buSzPts val="1200"/>
              <a:buFont typeface="Arial"/>
              <a:buChar char="•"/>
            </a:pPr>
            <a:r>
              <a:rPr lang="en-US" sz="1050" b="0" i="0" u="none" strike="noStrike" cap="none" dirty="0" smtClean="0">
                <a:solidFill>
                  <a:srgbClr val="7F7F7F"/>
                </a:solidFill>
                <a:latin typeface="+mn-ea"/>
                <a:cs typeface="Arial"/>
                <a:sym typeface="Arial"/>
              </a:rPr>
              <a:t>B2C</a:t>
            </a:r>
            <a:r>
              <a:rPr lang="ko-KR" altLang="en-US" sz="1050" b="0" i="0" u="none" strike="noStrike" cap="none" dirty="0" smtClean="0">
                <a:solidFill>
                  <a:srgbClr val="7F7F7F"/>
                </a:solidFill>
                <a:latin typeface="+mn-ea"/>
                <a:cs typeface="Arial"/>
                <a:sym typeface="Arial"/>
              </a:rPr>
              <a:t>데이터를 기반 </a:t>
            </a:r>
            <a:r>
              <a:rPr lang="en-US" altLang="ko-KR" sz="1050" b="0" i="0" u="none" strike="noStrike" cap="none" dirty="0" smtClean="0">
                <a:solidFill>
                  <a:srgbClr val="7F7F7F"/>
                </a:solidFill>
                <a:latin typeface="+mn-ea"/>
                <a:cs typeface="Arial"/>
                <a:sym typeface="Arial"/>
              </a:rPr>
              <a:t>B2B</a:t>
            </a:r>
            <a:r>
              <a:rPr lang="ko-KR" altLang="en-US" sz="1050" b="0" i="0" u="none" strike="noStrike" cap="none" dirty="0" smtClean="0">
                <a:solidFill>
                  <a:srgbClr val="7F7F7F"/>
                </a:solidFill>
                <a:latin typeface="+mn-ea"/>
                <a:cs typeface="Arial"/>
                <a:sym typeface="Arial"/>
              </a:rPr>
              <a:t>서비스 출시</a:t>
            </a:r>
            <a:endParaRPr sz="1050" b="0" i="0" u="none" strike="noStrike" cap="none" dirty="0">
              <a:solidFill>
                <a:srgbClr val="7F7F7F"/>
              </a:solidFill>
              <a:latin typeface="+mn-ea"/>
              <a:cs typeface="Arial"/>
              <a:sym typeface="Arial"/>
            </a:endParaRPr>
          </a:p>
        </p:txBody>
      </p:sp>
      <p:sp>
        <p:nvSpPr>
          <p:cNvPr id="31" name="직사각형 30">
            <a:extLst>
              <a:ext uri="{FF2B5EF4-FFF2-40B4-BE49-F238E27FC236}">
                <a16:creationId xmlns="" xmlns:a16="http://schemas.microsoft.com/office/drawing/2014/main" id="{5930DD53-29E9-B267-8601-01F73EB00F49}"/>
              </a:ext>
            </a:extLst>
          </p:cNvPr>
          <p:cNvSpPr/>
          <p:nvPr/>
        </p:nvSpPr>
        <p:spPr>
          <a:xfrm>
            <a:off x="4386232" y="2518381"/>
            <a:ext cx="3402972" cy="171903"/>
          </a:xfrm>
          <a:prstGeom prst="rect">
            <a:avLst/>
          </a:prstGeom>
          <a:solidFill>
            <a:schemeClr val="tx1">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prstClr val="white"/>
              </a:solidFill>
              <a:latin typeface="+mn-ea"/>
            </a:endParaRPr>
          </a:p>
        </p:txBody>
      </p:sp>
      <p:sp>
        <p:nvSpPr>
          <p:cNvPr id="32" name="모서리가 둥근 직사각형 31"/>
          <p:cNvSpPr/>
          <p:nvPr/>
        </p:nvSpPr>
        <p:spPr>
          <a:xfrm>
            <a:off x="4541454" y="2925585"/>
            <a:ext cx="549966" cy="317724"/>
          </a:xfrm>
          <a:prstGeom prst="roundRect">
            <a:avLst/>
          </a:prstGeom>
          <a:solidFill>
            <a:srgbClr val="E5F1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accent1"/>
                </a:solidFill>
              </a:rPr>
              <a:t>제품</a:t>
            </a:r>
          </a:p>
        </p:txBody>
      </p:sp>
      <p:sp>
        <p:nvSpPr>
          <p:cNvPr id="33" name="모서리가 둥근 직사각형 32"/>
          <p:cNvSpPr/>
          <p:nvPr/>
        </p:nvSpPr>
        <p:spPr>
          <a:xfrm>
            <a:off x="4541454" y="3630977"/>
            <a:ext cx="549966" cy="317724"/>
          </a:xfrm>
          <a:prstGeom prst="roundRect">
            <a:avLst/>
          </a:prstGeom>
          <a:solidFill>
            <a:srgbClr val="E5F1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accent1"/>
                </a:solidFill>
              </a:rPr>
              <a:t>수익</a:t>
            </a:r>
            <a:endParaRPr lang="ko-KR" altLang="en-US" sz="1200" dirty="0">
              <a:solidFill>
                <a:schemeClr val="accent1"/>
              </a:solidFill>
            </a:endParaRPr>
          </a:p>
        </p:txBody>
      </p:sp>
      <p:sp>
        <p:nvSpPr>
          <p:cNvPr id="34" name="모서리가 둥근 직사각형 33"/>
          <p:cNvSpPr/>
          <p:nvPr/>
        </p:nvSpPr>
        <p:spPr>
          <a:xfrm>
            <a:off x="4541454" y="4581236"/>
            <a:ext cx="549966" cy="317724"/>
          </a:xfrm>
          <a:prstGeom prst="roundRect">
            <a:avLst/>
          </a:prstGeom>
          <a:solidFill>
            <a:srgbClr val="E5F1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accent1"/>
                </a:solidFill>
              </a:rPr>
              <a:t>채널</a:t>
            </a:r>
            <a:endParaRPr lang="ko-KR" altLang="en-US" sz="1200" dirty="0">
              <a:solidFill>
                <a:schemeClr val="accent1"/>
              </a:solidFill>
            </a:endParaRPr>
          </a:p>
        </p:txBody>
      </p:sp>
      <p:sp>
        <p:nvSpPr>
          <p:cNvPr id="35" name="Google Shape;126;p2"/>
          <p:cNvSpPr txBox="1"/>
          <p:nvPr/>
        </p:nvSpPr>
        <p:spPr>
          <a:xfrm>
            <a:off x="5156551" y="3620938"/>
            <a:ext cx="2463264" cy="840230"/>
          </a:xfrm>
          <a:prstGeom prst="rect">
            <a:avLst/>
          </a:prstGeom>
          <a:noFill/>
          <a:ln>
            <a:noFill/>
          </a:ln>
        </p:spPr>
        <p:txBody>
          <a:bodyPr spcFirstLastPara="1" wrap="square" lIns="0" tIns="0" rIns="0" bIns="0" anchor="t" anchorCtr="0">
            <a:spAutoFit/>
          </a:bodyPr>
          <a:lstStyle/>
          <a:p>
            <a:pPr marL="171360" lvl="0" indent="-171360">
              <a:lnSpc>
                <a:spcPct val="130000"/>
              </a:lnSpc>
              <a:buClr>
                <a:srgbClr val="7F7F7F"/>
              </a:buClr>
              <a:buSzPts val="1200"/>
              <a:buFont typeface="Arial"/>
              <a:buChar char="•"/>
            </a:pPr>
            <a:r>
              <a:rPr lang="ko-KR" altLang="en-US" sz="1050" dirty="0" smtClean="0">
                <a:solidFill>
                  <a:srgbClr val="7F7F7F"/>
                </a:solidFill>
                <a:latin typeface="+mn-ea"/>
                <a:cs typeface="Arial"/>
                <a:sym typeface="Arial"/>
              </a:rPr>
              <a:t>유료 플랜 도입 및 구독 기반 수익모델 강화</a:t>
            </a:r>
            <a:endParaRPr lang="en-US" altLang="ko-KR" sz="1050" dirty="0" smtClean="0">
              <a:solidFill>
                <a:srgbClr val="7F7F7F"/>
              </a:solidFill>
              <a:latin typeface="+mn-ea"/>
              <a:cs typeface="Arial"/>
              <a:sym typeface="Arial"/>
            </a:endParaRPr>
          </a:p>
          <a:p>
            <a:pPr marL="171360" lvl="0" indent="-171360">
              <a:lnSpc>
                <a:spcPct val="130000"/>
              </a:lnSpc>
              <a:buClr>
                <a:srgbClr val="7F7F7F"/>
              </a:buClr>
              <a:buSzPts val="1200"/>
              <a:buFont typeface="Arial"/>
              <a:buChar char="•"/>
            </a:pPr>
            <a:r>
              <a:rPr lang="ko-KR" altLang="en-US" sz="1050" dirty="0" err="1" smtClean="0">
                <a:solidFill>
                  <a:srgbClr val="7F7F7F"/>
                </a:solidFill>
                <a:latin typeface="+mn-ea"/>
                <a:cs typeface="Arial"/>
                <a:sym typeface="Arial"/>
              </a:rPr>
              <a:t>웨어러블</a:t>
            </a:r>
            <a:r>
              <a:rPr lang="ko-KR" altLang="en-US" sz="1050" dirty="0" smtClean="0">
                <a:solidFill>
                  <a:srgbClr val="7F7F7F"/>
                </a:solidFill>
                <a:latin typeface="+mn-ea"/>
                <a:cs typeface="Arial"/>
                <a:sym typeface="Arial"/>
              </a:rPr>
              <a:t> 기기 연계 상품 출시 </a:t>
            </a:r>
            <a:r>
              <a:rPr lang="en-US" altLang="ko-KR" sz="1050" dirty="0" smtClean="0">
                <a:solidFill>
                  <a:srgbClr val="7F7F7F"/>
                </a:solidFill>
                <a:latin typeface="+mn-ea"/>
                <a:cs typeface="Arial"/>
                <a:sym typeface="Arial"/>
              </a:rPr>
              <a:t>(</a:t>
            </a:r>
            <a:r>
              <a:rPr lang="ko-KR" altLang="en-US" sz="1050" dirty="0" smtClean="0">
                <a:solidFill>
                  <a:srgbClr val="7F7F7F"/>
                </a:solidFill>
                <a:latin typeface="+mn-ea"/>
                <a:cs typeface="Arial"/>
                <a:sym typeface="Arial"/>
              </a:rPr>
              <a:t>기기</a:t>
            </a:r>
            <a:r>
              <a:rPr lang="en-US" altLang="ko-KR" sz="1050" dirty="0" smtClean="0">
                <a:solidFill>
                  <a:srgbClr val="7F7F7F"/>
                </a:solidFill>
                <a:latin typeface="+mn-ea"/>
                <a:cs typeface="Arial"/>
                <a:sym typeface="Arial"/>
              </a:rPr>
              <a:t>+</a:t>
            </a:r>
            <a:r>
              <a:rPr lang="ko-KR" altLang="en-US" sz="1050" dirty="0" smtClean="0">
                <a:solidFill>
                  <a:srgbClr val="7F7F7F"/>
                </a:solidFill>
                <a:latin typeface="+mn-ea"/>
                <a:cs typeface="Arial"/>
                <a:sym typeface="Arial"/>
              </a:rPr>
              <a:t>서비스 패키지</a:t>
            </a:r>
            <a:r>
              <a:rPr lang="en-US" altLang="ko-KR" sz="1050" dirty="0" smtClean="0">
                <a:solidFill>
                  <a:srgbClr val="7F7F7F"/>
                </a:solidFill>
                <a:latin typeface="+mn-ea"/>
                <a:cs typeface="Arial"/>
                <a:sym typeface="Arial"/>
              </a:rPr>
              <a:t>)</a:t>
            </a:r>
          </a:p>
        </p:txBody>
      </p:sp>
      <p:sp>
        <p:nvSpPr>
          <p:cNvPr id="36" name="Google Shape;126;p2"/>
          <p:cNvSpPr txBox="1"/>
          <p:nvPr/>
        </p:nvSpPr>
        <p:spPr>
          <a:xfrm>
            <a:off x="5156551" y="4636307"/>
            <a:ext cx="2463264" cy="630173"/>
          </a:xfrm>
          <a:prstGeom prst="rect">
            <a:avLst/>
          </a:prstGeom>
          <a:noFill/>
          <a:ln>
            <a:noFill/>
          </a:ln>
        </p:spPr>
        <p:txBody>
          <a:bodyPr spcFirstLastPara="1" wrap="square" lIns="0" tIns="0" rIns="0" bIns="0" anchor="t" anchorCtr="0">
            <a:spAutoFit/>
          </a:bodyPr>
          <a:lstStyle/>
          <a:p>
            <a:pPr marL="171360" lvl="0" indent="-171360">
              <a:lnSpc>
                <a:spcPct val="130000"/>
              </a:lnSpc>
              <a:buClr>
                <a:srgbClr val="7F7F7F"/>
              </a:buClr>
              <a:buSzPts val="1200"/>
              <a:buFont typeface="Arial"/>
              <a:buChar char="•"/>
            </a:pPr>
            <a:r>
              <a:rPr lang="ko-KR" altLang="en-US" sz="1050" dirty="0" smtClean="0">
                <a:solidFill>
                  <a:srgbClr val="7F7F7F"/>
                </a:solidFill>
                <a:latin typeface="+mn-ea"/>
                <a:cs typeface="Arial"/>
                <a:sym typeface="Arial"/>
              </a:rPr>
              <a:t>심리상담기관 및 기기 제조사와 </a:t>
            </a:r>
            <a:r>
              <a:rPr lang="ko-KR" altLang="en-US" sz="1050" dirty="0" err="1" smtClean="0">
                <a:solidFill>
                  <a:srgbClr val="7F7F7F"/>
                </a:solidFill>
                <a:latin typeface="+mn-ea"/>
                <a:cs typeface="Arial"/>
                <a:sym typeface="Arial"/>
              </a:rPr>
              <a:t>파트너십</a:t>
            </a:r>
            <a:r>
              <a:rPr lang="ko-KR" altLang="en-US" sz="1050" dirty="0" smtClean="0">
                <a:solidFill>
                  <a:srgbClr val="7F7F7F"/>
                </a:solidFill>
                <a:latin typeface="+mn-ea"/>
                <a:cs typeface="Arial"/>
                <a:sym typeface="Arial"/>
              </a:rPr>
              <a:t> 구축</a:t>
            </a:r>
            <a:endParaRPr lang="en-US" altLang="ko-KR" sz="1050" dirty="0" smtClean="0">
              <a:solidFill>
                <a:srgbClr val="7F7F7F"/>
              </a:solidFill>
              <a:latin typeface="+mn-ea"/>
              <a:cs typeface="Arial"/>
              <a:sym typeface="Arial"/>
            </a:endParaRPr>
          </a:p>
          <a:p>
            <a:pPr marL="171360" lvl="0" indent="-171360">
              <a:lnSpc>
                <a:spcPct val="130000"/>
              </a:lnSpc>
              <a:buClr>
                <a:srgbClr val="7F7F7F"/>
              </a:buClr>
              <a:buSzPts val="1200"/>
              <a:buFont typeface="Arial"/>
              <a:buChar char="•"/>
            </a:pPr>
            <a:r>
              <a:rPr lang="en-US" sz="1050" b="0" i="0" u="none" strike="noStrike" cap="none" dirty="0" smtClean="0">
                <a:solidFill>
                  <a:srgbClr val="7F7F7F"/>
                </a:solidFill>
                <a:latin typeface="+mn-ea"/>
                <a:cs typeface="Arial"/>
                <a:sym typeface="Arial"/>
              </a:rPr>
              <a:t>B2C</a:t>
            </a:r>
            <a:r>
              <a:rPr lang="ko-KR" altLang="en-US" sz="1050" b="0" i="0" u="none" strike="noStrike" cap="none" dirty="0" smtClean="0">
                <a:solidFill>
                  <a:srgbClr val="7F7F7F"/>
                </a:solidFill>
                <a:latin typeface="+mn-ea"/>
                <a:cs typeface="Arial"/>
                <a:sym typeface="Arial"/>
              </a:rPr>
              <a:t>기반 </a:t>
            </a:r>
            <a:r>
              <a:rPr lang="en-US" altLang="ko-KR" sz="1050" b="0" i="0" u="none" strike="noStrike" cap="none" dirty="0" smtClean="0">
                <a:solidFill>
                  <a:srgbClr val="7F7F7F"/>
                </a:solidFill>
                <a:latin typeface="+mn-ea"/>
                <a:cs typeface="Arial"/>
                <a:sym typeface="Arial"/>
              </a:rPr>
              <a:t>B2B</a:t>
            </a:r>
            <a:r>
              <a:rPr lang="ko-KR" altLang="en-US" sz="1050" b="0" i="0" u="none" strike="noStrike" cap="none" dirty="0" smtClean="0">
                <a:solidFill>
                  <a:srgbClr val="7F7F7F"/>
                </a:solidFill>
                <a:latin typeface="+mn-ea"/>
                <a:cs typeface="Arial"/>
                <a:sym typeface="Arial"/>
              </a:rPr>
              <a:t>영역 확장</a:t>
            </a:r>
            <a:endParaRPr sz="1050" b="0" i="0" u="none" strike="noStrike" cap="none" dirty="0">
              <a:solidFill>
                <a:srgbClr val="7F7F7F"/>
              </a:solidFill>
              <a:latin typeface="+mn-ea"/>
              <a:cs typeface="Arial"/>
              <a:sym typeface="Arial"/>
            </a:endParaRPr>
          </a:p>
        </p:txBody>
      </p:sp>
      <p:sp>
        <p:nvSpPr>
          <p:cNvPr id="37" name="Google Shape;126;p2"/>
          <p:cNvSpPr txBox="1"/>
          <p:nvPr/>
        </p:nvSpPr>
        <p:spPr>
          <a:xfrm>
            <a:off x="8792585" y="2392929"/>
            <a:ext cx="2463264" cy="630173"/>
          </a:xfrm>
          <a:prstGeom prst="rect">
            <a:avLst/>
          </a:prstGeom>
          <a:noFill/>
          <a:ln>
            <a:noFill/>
          </a:ln>
        </p:spPr>
        <p:txBody>
          <a:bodyPr spcFirstLastPara="1" wrap="square" lIns="0" tIns="0" rIns="0" bIns="0" anchor="t" anchorCtr="0">
            <a:spAutoFit/>
          </a:bodyPr>
          <a:lstStyle/>
          <a:p>
            <a:pPr marL="171360" lvl="0" indent="-171360">
              <a:lnSpc>
                <a:spcPct val="130000"/>
              </a:lnSpc>
              <a:buClr>
                <a:srgbClr val="7F7F7F"/>
              </a:buClr>
              <a:buSzPts val="1200"/>
              <a:buFont typeface="Arial"/>
              <a:buChar char="•"/>
            </a:pPr>
            <a:r>
              <a:rPr lang="ko-KR" altLang="en-US" sz="1050" dirty="0" smtClean="0">
                <a:solidFill>
                  <a:srgbClr val="7F7F7F"/>
                </a:solidFill>
                <a:latin typeface="+mn-ea"/>
                <a:cs typeface="Arial"/>
                <a:sym typeface="Arial"/>
              </a:rPr>
              <a:t>정신 건강 </a:t>
            </a:r>
            <a:r>
              <a:rPr lang="ko-KR" altLang="en-US" sz="1050" dirty="0" err="1" smtClean="0">
                <a:solidFill>
                  <a:srgbClr val="7F7F7F"/>
                </a:solidFill>
                <a:latin typeface="+mn-ea"/>
                <a:cs typeface="Arial"/>
                <a:sym typeface="Arial"/>
              </a:rPr>
              <a:t>예츢</a:t>
            </a:r>
            <a:r>
              <a:rPr lang="ko-KR" altLang="en-US" sz="1050" dirty="0" smtClean="0">
                <a:solidFill>
                  <a:srgbClr val="7F7F7F"/>
                </a:solidFill>
                <a:latin typeface="+mn-ea"/>
                <a:cs typeface="Arial"/>
                <a:sym typeface="Arial"/>
              </a:rPr>
              <a:t> 모델 고도화</a:t>
            </a:r>
            <a:endParaRPr lang="en-US" altLang="ko-KR" sz="1050" dirty="0" smtClean="0">
              <a:solidFill>
                <a:srgbClr val="7F7F7F"/>
              </a:solidFill>
              <a:latin typeface="+mn-ea"/>
              <a:cs typeface="Arial"/>
              <a:sym typeface="Arial"/>
            </a:endParaRPr>
          </a:p>
          <a:p>
            <a:pPr marL="171360" lvl="0" indent="-171360">
              <a:lnSpc>
                <a:spcPct val="130000"/>
              </a:lnSpc>
              <a:buClr>
                <a:srgbClr val="7F7F7F"/>
              </a:buClr>
              <a:buSzPts val="1200"/>
              <a:buFont typeface="Arial"/>
              <a:buChar char="•"/>
            </a:pPr>
            <a:r>
              <a:rPr lang="ko-KR" altLang="en-US" sz="1050" dirty="0" smtClean="0">
                <a:solidFill>
                  <a:srgbClr val="7F7F7F"/>
                </a:solidFill>
                <a:latin typeface="+mn-ea"/>
                <a:cs typeface="Arial"/>
                <a:sym typeface="Arial"/>
              </a:rPr>
              <a:t>다국어 학습 모델 개발 및 글로벌 진출 준비</a:t>
            </a:r>
            <a:endParaRPr sz="1050" b="0" i="0" u="none" strike="noStrike" cap="none" dirty="0">
              <a:solidFill>
                <a:srgbClr val="7F7F7F"/>
              </a:solidFill>
              <a:latin typeface="+mn-ea"/>
              <a:cs typeface="Arial"/>
              <a:sym typeface="Arial"/>
            </a:endParaRPr>
          </a:p>
        </p:txBody>
      </p:sp>
      <p:sp>
        <p:nvSpPr>
          <p:cNvPr id="39" name="직사각형 38">
            <a:extLst>
              <a:ext uri="{FF2B5EF4-FFF2-40B4-BE49-F238E27FC236}">
                <a16:creationId xmlns="" xmlns:a16="http://schemas.microsoft.com/office/drawing/2014/main" id="{5930DD53-29E9-B267-8601-01F73EB00F49}"/>
              </a:ext>
            </a:extLst>
          </p:cNvPr>
          <p:cNvSpPr/>
          <p:nvPr/>
        </p:nvSpPr>
        <p:spPr>
          <a:xfrm>
            <a:off x="8022266" y="2002992"/>
            <a:ext cx="3402972" cy="171903"/>
          </a:xfrm>
          <a:prstGeom prst="rect">
            <a:avLst/>
          </a:prstGeom>
          <a:solidFill>
            <a:schemeClr val="tx1">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prstClr val="white"/>
              </a:solidFill>
              <a:latin typeface="+mn-ea"/>
            </a:endParaRPr>
          </a:p>
        </p:txBody>
      </p:sp>
      <p:sp>
        <p:nvSpPr>
          <p:cNvPr id="40" name="모서리가 둥근 직사각형 39"/>
          <p:cNvSpPr/>
          <p:nvPr/>
        </p:nvSpPr>
        <p:spPr>
          <a:xfrm>
            <a:off x="8177488" y="2410196"/>
            <a:ext cx="549966" cy="317724"/>
          </a:xfrm>
          <a:prstGeom prst="roundRect">
            <a:avLst/>
          </a:prstGeom>
          <a:solidFill>
            <a:srgbClr val="E5F1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accent1"/>
                </a:solidFill>
              </a:rPr>
              <a:t>제품</a:t>
            </a:r>
          </a:p>
        </p:txBody>
      </p:sp>
      <p:sp>
        <p:nvSpPr>
          <p:cNvPr id="41" name="모서리가 둥근 직사각형 40"/>
          <p:cNvSpPr/>
          <p:nvPr/>
        </p:nvSpPr>
        <p:spPr>
          <a:xfrm>
            <a:off x="8177488" y="3243654"/>
            <a:ext cx="549966" cy="317724"/>
          </a:xfrm>
          <a:prstGeom prst="roundRect">
            <a:avLst/>
          </a:prstGeom>
          <a:solidFill>
            <a:srgbClr val="E5F1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accent1"/>
                </a:solidFill>
              </a:rPr>
              <a:t>수익</a:t>
            </a:r>
          </a:p>
        </p:txBody>
      </p:sp>
      <p:sp>
        <p:nvSpPr>
          <p:cNvPr id="42" name="모서리가 둥근 직사각형 41"/>
          <p:cNvSpPr/>
          <p:nvPr/>
        </p:nvSpPr>
        <p:spPr>
          <a:xfrm>
            <a:off x="8177488" y="4084866"/>
            <a:ext cx="549966" cy="317724"/>
          </a:xfrm>
          <a:prstGeom prst="roundRect">
            <a:avLst/>
          </a:prstGeom>
          <a:solidFill>
            <a:srgbClr val="E5F1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accent1"/>
                </a:solidFill>
              </a:rPr>
              <a:t>채널</a:t>
            </a:r>
            <a:endParaRPr lang="ko-KR" altLang="en-US" sz="1200" dirty="0">
              <a:solidFill>
                <a:schemeClr val="accent1"/>
              </a:solidFill>
            </a:endParaRPr>
          </a:p>
        </p:txBody>
      </p:sp>
      <p:sp>
        <p:nvSpPr>
          <p:cNvPr id="43" name="Google Shape;126;p2"/>
          <p:cNvSpPr txBox="1"/>
          <p:nvPr/>
        </p:nvSpPr>
        <p:spPr>
          <a:xfrm>
            <a:off x="8792585" y="3233615"/>
            <a:ext cx="2463264" cy="630173"/>
          </a:xfrm>
          <a:prstGeom prst="rect">
            <a:avLst/>
          </a:prstGeom>
          <a:noFill/>
          <a:ln>
            <a:noFill/>
          </a:ln>
        </p:spPr>
        <p:txBody>
          <a:bodyPr spcFirstLastPara="1" wrap="square" lIns="0" tIns="0" rIns="0" bIns="0" anchor="t" anchorCtr="0">
            <a:spAutoFit/>
          </a:bodyPr>
          <a:lstStyle/>
          <a:p>
            <a:pPr marL="171360" lvl="0" indent="-171360">
              <a:lnSpc>
                <a:spcPct val="130000"/>
              </a:lnSpc>
              <a:buClr>
                <a:srgbClr val="7F7F7F"/>
              </a:buClr>
              <a:buSzPts val="1200"/>
              <a:buFont typeface="Arial"/>
              <a:buChar char="•"/>
            </a:pPr>
            <a:r>
              <a:rPr lang="en-US" altLang="ko-KR" sz="1050" dirty="0" smtClean="0">
                <a:solidFill>
                  <a:srgbClr val="7F7F7F"/>
                </a:solidFill>
                <a:latin typeface="+mn-ea"/>
                <a:cs typeface="Arial"/>
                <a:sym typeface="Arial"/>
              </a:rPr>
              <a:t>B2B</a:t>
            </a:r>
            <a:r>
              <a:rPr lang="ko-KR" altLang="en-US" sz="1050" dirty="0" smtClean="0">
                <a:solidFill>
                  <a:srgbClr val="7F7F7F"/>
                </a:solidFill>
                <a:latin typeface="+mn-ea"/>
                <a:cs typeface="Arial"/>
                <a:sym typeface="Arial"/>
              </a:rPr>
              <a:t>솔루션 판매로 대규모 계약</a:t>
            </a:r>
            <a:r>
              <a:rPr lang="en-US" altLang="ko-KR" sz="1050" dirty="0" smtClean="0">
                <a:solidFill>
                  <a:srgbClr val="7F7F7F"/>
                </a:solidFill>
                <a:latin typeface="+mn-ea"/>
                <a:cs typeface="Arial"/>
                <a:sym typeface="Arial"/>
              </a:rPr>
              <a:t>(</a:t>
            </a:r>
            <a:r>
              <a:rPr lang="ko-KR" altLang="en-US" sz="1050" dirty="0" smtClean="0">
                <a:solidFill>
                  <a:srgbClr val="7F7F7F"/>
                </a:solidFill>
                <a:latin typeface="+mn-ea"/>
                <a:cs typeface="Arial"/>
                <a:sym typeface="Arial"/>
              </a:rPr>
              <a:t>건 당 </a:t>
            </a:r>
            <a:r>
              <a:rPr lang="en-US" altLang="ko-KR" sz="1050" dirty="0" smtClean="0">
                <a:solidFill>
                  <a:srgbClr val="7F7F7F"/>
                </a:solidFill>
                <a:latin typeface="+mn-ea"/>
                <a:cs typeface="Arial"/>
                <a:sym typeface="Arial"/>
              </a:rPr>
              <a:t>1,000</a:t>
            </a:r>
            <a:r>
              <a:rPr lang="ko-KR" altLang="en-US" sz="1050" dirty="0" smtClean="0">
                <a:solidFill>
                  <a:srgbClr val="7F7F7F"/>
                </a:solidFill>
                <a:latin typeface="+mn-ea"/>
                <a:cs typeface="Arial"/>
                <a:sym typeface="Arial"/>
              </a:rPr>
              <a:t>단위</a:t>
            </a:r>
            <a:r>
              <a:rPr lang="en-US" altLang="ko-KR" sz="1050" dirty="0" smtClean="0">
                <a:solidFill>
                  <a:srgbClr val="7F7F7F"/>
                </a:solidFill>
                <a:latin typeface="+mn-ea"/>
                <a:cs typeface="Arial"/>
                <a:sym typeface="Arial"/>
              </a:rPr>
              <a:t>)</a:t>
            </a:r>
          </a:p>
          <a:p>
            <a:pPr marL="171360" lvl="0" indent="-171360">
              <a:lnSpc>
                <a:spcPct val="130000"/>
              </a:lnSpc>
              <a:buClr>
                <a:srgbClr val="7F7F7F"/>
              </a:buClr>
              <a:buSzPts val="1200"/>
              <a:buFont typeface="Arial"/>
              <a:buChar char="•"/>
            </a:pPr>
            <a:r>
              <a:rPr lang="ko-KR" altLang="en-US" sz="1050" dirty="0" smtClean="0">
                <a:solidFill>
                  <a:srgbClr val="7F7F7F"/>
                </a:solidFill>
                <a:latin typeface="+mn-ea"/>
                <a:cs typeface="Arial"/>
                <a:sym typeface="Arial"/>
              </a:rPr>
              <a:t>국가단체와 협력 사업 수익 확보</a:t>
            </a:r>
            <a:endParaRPr lang="en-US" altLang="ko-KR" sz="1050" dirty="0" smtClean="0">
              <a:solidFill>
                <a:srgbClr val="7F7F7F"/>
              </a:solidFill>
              <a:latin typeface="+mn-ea"/>
              <a:cs typeface="Arial"/>
              <a:sym typeface="Arial"/>
            </a:endParaRPr>
          </a:p>
        </p:txBody>
      </p:sp>
      <p:sp>
        <p:nvSpPr>
          <p:cNvPr id="44" name="Google Shape;126;p2"/>
          <p:cNvSpPr txBox="1"/>
          <p:nvPr/>
        </p:nvSpPr>
        <p:spPr>
          <a:xfrm>
            <a:off x="8792585" y="4092226"/>
            <a:ext cx="2463264" cy="840230"/>
          </a:xfrm>
          <a:prstGeom prst="rect">
            <a:avLst/>
          </a:prstGeom>
          <a:noFill/>
          <a:ln>
            <a:noFill/>
          </a:ln>
        </p:spPr>
        <p:txBody>
          <a:bodyPr spcFirstLastPara="1" wrap="square" lIns="0" tIns="0" rIns="0" bIns="0" anchor="t" anchorCtr="0">
            <a:spAutoFit/>
          </a:bodyPr>
          <a:lstStyle/>
          <a:p>
            <a:pPr marL="171360" lvl="0" indent="-171360">
              <a:lnSpc>
                <a:spcPct val="130000"/>
              </a:lnSpc>
              <a:buClr>
                <a:srgbClr val="7F7F7F"/>
              </a:buClr>
              <a:buSzPts val="1200"/>
              <a:buFont typeface="Arial"/>
              <a:buChar char="•"/>
            </a:pPr>
            <a:r>
              <a:rPr lang="ko-KR" altLang="en-US" sz="1050" dirty="0" smtClean="0">
                <a:solidFill>
                  <a:srgbClr val="7F7F7F"/>
                </a:solidFill>
                <a:latin typeface="+mn-ea"/>
                <a:cs typeface="Arial"/>
                <a:sym typeface="Arial"/>
              </a:rPr>
              <a:t>공공기관</a:t>
            </a:r>
            <a:r>
              <a:rPr lang="en-US" altLang="ko-KR" sz="1050" dirty="0" smtClean="0">
                <a:solidFill>
                  <a:srgbClr val="7F7F7F"/>
                </a:solidFill>
                <a:latin typeface="+mn-ea"/>
                <a:cs typeface="Arial"/>
                <a:sym typeface="Arial"/>
              </a:rPr>
              <a:t>/</a:t>
            </a:r>
            <a:r>
              <a:rPr lang="ko-KR" altLang="en-US" sz="1050" dirty="0" err="1" smtClean="0">
                <a:solidFill>
                  <a:srgbClr val="7F7F7F"/>
                </a:solidFill>
                <a:latin typeface="+mn-ea"/>
                <a:cs typeface="Arial"/>
                <a:sym typeface="Arial"/>
              </a:rPr>
              <a:t>지자체</a:t>
            </a:r>
            <a:r>
              <a:rPr lang="ko-KR" altLang="en-US" sz="1050" dirty="0" smtClean="0">
                <a:solidFill>
                  <a:srgbClr val="7F7F7F"/>
                </a:solidFill>
                <a:latin typeface="+mn-ea"/>
                <a:cs typeface="Arial"/>
                <a:sym typeface="Arial"/>
              </a:rPr>
              <a:t> 판매 경로 확장</a:t>
            </a:r>
            <a:endParaRPr lang="en-US" altLang="ko-KR" sz="1050" dirty="0" smtClean="0">
              <a:solidFill>
                <a:srgbClr val="7F7F7F"/>
              </a:solidFill>
              <a:latin typeface="+mn-ea"/>
              <a:cs typeface="Arial"/>
              <a:sym typeface="Arial"/>
            </a:endParaRPr>
          </a:p>
          <a:p>
            <a:pPr marL="171360" lvl="0" indent="-171360">
              <a:lnSpc>
                <a:spcPct val="130000"/>
              </a:lnSpc>
              <a:buClr>
                <a:srgbClr val="7F7F7F"/>
              </a:buClr>
              <a:buSzPts val="1200"/>
              <a:buFont typeface="Arial"/>
              <a:buChar char="•"/>
            </a:pPr>
            <a:r>
              <a:rPr lang="ko-KR" altLang="en-US" sz="1050" dirty="0" smtClean="0">
                <a:solidFill>
                  <a:srgbClr val="7F7F7F"/>
                </a:solidFill>
                <a:latin typeface="+mn-ea"/>
                <a:cs typeface="Arial"/>
                <a:sym typeface="Arial"/>
              </a:rPr>
              <a:t>대형 캠페인 수주를 통한 브랜드 평판 강화</a:t>
            </a:r>
            <a:endParaRPr lang="en-US" altLang="ko-KR" sz="1050" dirty="0" smtClean="0">
              <a:solidFill>
                <a:srgbClr val="7F7F7F"/>
              </a:solidFill>
              <a:latin typeface="+mn-ea"/>
              <a:cs typeface="Arial"/>
              <a:sym typeface="Arial"/>
            </a:endParaRPr>
          </a:p>
          <a:p>
            <a:pPr marL="171360" lvl="0" indent="-171360">
              <a:lnSpc>
                <a:spcPct val="130000"/>
              </a:lnSpc>
              <a:buClr>
                <a:srgbClr val="7F7F7F"/>
              </a:buClr>
              <a:buSzPts val="1200"/>
              <a:buFont typeface="Arial"/>
              <a:buChar char="•"/>
            </a:pPr>
            <a:r>
              <a:rPr lang="ko-KR" altLang="en-US" sz="1050" b="0" i="0" u="none" strike="noStrike" cap="none" dirty="0" smtClean="0">
                <a:solidFill>
                  <a:srgbClr val="7F7F7F"/>
                </a:solidFill>
                <a:latin typeface="+mn-ea"/>
                <a:cs typeface="Arial"/>
                <a:sym typeface="Arial"/>
              </a:rPr>
              <a:t>국제행사 개최 등 글로벌 </a:t>
            </a:r>
            <a:r>
              <a:rPr lang="ko-KR" altLang="en-US" sz="1050" b="0" i="0" u="none" strike="noStrike" cap="none" dirty="0" err="1" smtClean="0">
                <a:solidFill>
                  <a:srgbClr val="7F7F7F"/>
                </a:solidFill>
                <a:latin typeface="+mn-ea"/>
                <a:cs typeface="Arial"/>
                <a:sym typeface="Arial"/>
              </a:rPr>
              <a:t>포지셔닝</a:t>
            </a:r>
            <a:r>
              <a:rPr lang="ko-KR" altLang="en-US" sz="1050" b="0" i="0" u="none" strike="noStrike" cap="none" dirty="0" smtClean="0">
                <a:solidFill>
                  <a:srgbClr val="7F7F7F"/>
                </a:solidFill>
                <a:latin typeface="+mn-ea"/>
                <a:cs typeface="Arial"/>
                <a:sym typeface="Arial"/>
              </a:rPr>
              <a:t> 준비</a:t>
            </a:r>
            <a:endParaRPr sz="1050" b="0" i="0" u="none" strike="noStrike" cap="none" dirty="0">
              <a:solidFill>
                <a:srgbClr val="7F7F7F"/>
              </a:solidFill>
              <a:latin typeface="+mn-ea"/>
              <a:cs typeface="Arial"/>
              <a:sym typeface="Arial"/>
            </a:endParaRPr>
          </a:p>
        </p:txBody>
      </p:sp>
    </p:spTree>
    <p:extLst>
      <p:ext uri="{BB962C8B-B14F-4D97-AF65-F5344CB8AC3E}">
        <p14:creationId xmlns:p14="http://schemas.microsoft.com/office/powerpoint/2010/main" val="2783873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
          <p:cNvSpPr/>
          <p:nvPr/>
        </p:nvSpPr>
        <p:spPr>
          <a:xfrm>
            <a:off x="0" y="0"/>
            <a:ext cx="12192000" cy="3080335"/>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cxnSp>
        <p:nvCxnSpPr>
          <p:cNvPr id="138" name="Google Shape;138;p3"/>
          <p:cNvCxnSpPr/>
          <p:nvPr/>
        </p:nvCxnSpPr>
        <p:spPr>
          <a:xfrm>
            <a:off x="766763" y="6237288"/>
            <a:ext cx="10658475" cy="0"/>
          </a:xfrm>
          <a:prstGeom prst="straightConnector1">
            <a:avLst/>
          </a:prstGeom>
          <a:noFill/>
          <a:ln w="12700" cap="flat" cmpd="sng">
            <a:solidFill>
              <a:schemeClr val="dk2"/>
            </a:solidFill>
            <a:prstDash val="solid"/>
            <a:miter lim="8000"/>
            <a:headEnd type="none" w="sm" len="sm"/>
            <a:tailEnd type="none" w="sm" len="sm"/>
          </a:ln>
        </p:spPr>
      </p:cxnSp>
      <p:sp>
        <p:nvSpPr>
          <p:cNvPr id="143" name="Google Shape;143;p3"/>
          <p:cNvSpPr txBox="1"/>
          <p:nvPr/>
        </p:nvSpPr>
        <p:spPr>
          <a:xfrm>
            <a:off x="11258526" y="6331129"/>
            <a:ext cx="166712" cy="153888"/>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7F7F7F"/>
              </a:buClr>
              <a:buSzPts val="1000"/>
              <a:buFont typeface="Arial"/>
              <a:buNone/>
            </a:pPr>
            <a:fld id="{00000000-1234-1234-1234-123412341234}" type="slidenum">
              <a:rPr lang="en-US" altLang="ko-KR" sz="1000" b="0" i="0" u="none" strike="noStrike" cap="none">
                <a:solidFill>
                  <a:srgbClr val="7F7F7F"/>
                </a:solidFill>
                <a:latin typeface="Arial"/>
                <a:ea typeface="Arial"/>
                <a:cs typeface="Arial"/>
                <a:sym typeface="Arial"/>
              </a:rPr>
              <a:t>11</a:t>
            </a:fld>
            <a:endParaRPr sz="1000" b="0" i="0" u="none" strike="noStrike" cap="none">
              <a:solidFill>
                <a:srgbClr val="7F7F7F"/>
              </a:solidFill>
              <a:latin typeface="Arial"/>
              <a:ea typeface="Arial"/>
              <a:cs typeface="Arial"/>
              <a:sym typeface="Arial"/>
            </a:endParaRPr>
          </a:p>
        </p:txBody>
      </p:sp>
      <p:sp>
        <p:nvSpPr>
          <p:cNvPr id="144" name="Google Shape;144;p3"/>
          <p:cNvSpPr txBox="1"/>
          <p:nvPr/>
        </p:nvSpPr>
        <p:spPr>
          <a:xfrm>
            <a:off x="761817" y="3188602"/>
            <a:ext cx="1144101"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3B3B3B"/>
              </a:buClr>
              <a:buSzPts val="1600"/>
              <a:buFont typeface="Arial"/>
              <a:buNone/>
            </a:pPr>
            <a:r>
              <a:rPr lang="ko-KR" sz="1600" b="0" i="0" u="none" strike="noStrike" cap="none" dirty="0">
                <a:solidFill>
                  <a:srgbClr val="3B3B3B"/>
                </a:solidFill>
                <a:latin typeface="+mn-ea"/>
                <a:cs typeface="Arial"/>
                <a:sym typeface="Arial"/>
              </a:rPr>
              <a:t>주요 가정</a:t>
            </a:r>
            <a:endParaRPr sz="1600" b="0" i="0" u="none" strike="noStrike" cap="none" dirty="0">
              <a:solidFill>
                <a:srgbClr val="3B3B3B"/>
              </a:solidFill>
              <a:latin typeface="+mn-ea"/>
              <a:cs typeface="Arial"/>
              <a:sym typeface="Arial"/>
            </a:endParaRPr>
          </a:p>
        </p:txBody>
      </p:sp>
      <p:sp>
        <p:nvSpPr>
          <p:cNvPr id="145" name="Google Shape;145;p3"/>
          <p:cNvSpPr txBox="1"/>
          <p:nvPr/>
        </p:nvSpPr>
        <p:spPr>
          <a:xfrm>
            <a:off x="761816" y="3552532"/>
            <a:ext cx="3753122" cy="2400657"/>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7F7F7F"/>
              </a:buClr>
              <a:buSzPts val="1200"/>
              <a:buFont typeface="Arial"/>
              <a:buNone/>
            </a:pPr>
            <a:r>
              <a:rPr lang="ko-KR" sz="1200" b="0" i="0" u="none" strike="noStrike" cap="none" dirty="0">
                <a:solidFill>
                  <a:srgbClr val="7F7F7F"/>
                </a:solidFill>
                <a:latin typeface="+mn-ea"/>
                <a:cs typeface="Arial"/>
                <a:sym typeface="Arial"/>
              </a:rPr>
              <a:t>구독료 : ① * ② * ③</a:t>
            </a:r>
            <a:endParaRPr sz="1200" b="0" i="0" u="none" strike="noStrike" cap="none" dirty="0">
              <a:solidFill>
                <a:srgbClr val="7F7F7F"/>
              </a:solidFill>
              <a:latin typeface="+mn-ea"/>
              <a:cs typeface="Arial"/>
              <a:sym typeface="Arial"/>
            </a:endParaRPr>
          </a:p>
          <a:p>
            <a:pPr marL="0" marR="0" lvl="0" indent="0" algn="l" rtl="0">
              <a:lnSpc>
                <a:spcPct val="130000"/>
              </a:lnSpc>
              <a:spcBef>
                <a:spcPts val="0"/>
              </a:spcBef>
              <a:spcAft>
                <a:spcPts val="0"/>
              </a:spcAft>
              <a:buClr>
                <a:srgbClr val="7F7F7F"/>
              </a:buClr>
              <a:buSzPts val="1200"/>
              <a:buFont typeface="Arial"/>
              <a:buNone/>
            </a:pPr>
            <a:r>
              <a:rPr lang="ko-KR" sz="1200" b="0" i="0" u="none" strike="noStrike" cap="none" dirty="0">
                <a:solidFill>
                  <a:srgbClr val="7F7F7F"/>
                </a:solidFill>
                <a:latin typeface="+mn-ea"/>
                <a:cs typeface="Arial"/>
                <a:sym typeface="Arial"/>
              </a:rPr>
              <a:t>   ① 국내 14세 미만 가구 수 (2019년 기준 400만)</a:t>
            </a:r>
            <a:endParaRPr sz="1200" b="0" i="0" u="none" strike="noStrike" cap="none" dirty="0">
              <a:solidFill>
                <a:srgbClr val="7F7F7F"/>
              </a:solidFill>
              <a:latin typeface="+mn-ea"/>
              <a:cs typeface="Arial"/>
              <a:sym typeface="Arial"/>
            </a:endParaRPr>
          </a:p>
          <a:p>
            <a:pPr marL="0" marR="0" lvl="0" indent="0" algn="l" rtl="0">
              <a:lnSpc>
                <a:spcPct val="130000"/>
              </a:lnSpc>
              <a:spcBef>
                <a:spcPts val="0"/>
              </a:spcBef>
              <a:spcAft>
                <a:spcPts val="0"/>
              </a:spcAft>
              <a:buClr>
                <a:srgbClr val="7F7F7F"/>
              </a:buClr>
              <a:buSzPts val="1200"/>
              <a:buFont typeface="Arial"/>
              <a:buNone/>
            </a:pPr>
            <a:r>
              <a:rPr lang="ko-KR" sz="1200" b="0" i="0" u="none" strike="noStrike" cap="none" dirty="0">
                <a:solidFill>
                  <a:srgbClr val="7F7F7F"/>
                </a:solidFill>
                <a:latin typeface="+mn-ea"/>
                <a:cs typeface="Arial"/>
                <a:sym typeface="Arial"/>
              </a:rPr>
              <a:t>   ② 목표 Market </a:t>
            </a:r>
            <a:r>
              <a:rPr lang="ko-KR" sz="1200" b="0" i="0" u="none" strike="noStrike" cap="none" dirty="0" err="1">
                <a:solidFill>
                  <a:srgbClr val="7F7F7F"/>
                </a:solidFill>
                <a:latin typeface="+mn-ea"/>
                <a:cs typeface="Arial"/>
                <a:sym typeface="Arial"/>
              </a:rPr>
              <a:t>Share</a:t>
            </a:r>
            <a:r>
              <a:rPr lang="ko-KR" sz="1200" b="0" i="0" u="none" strike="noStrike" cap="none" dirty="0">
                <a:solidFill>
                  <a:srgbClr val="7F7F7F"/>
                </a:solidFill>
                <a:latin typeface="+mn-ea"/>
                <a:cs typeface="Arial"/>
                <a:sym typeface="Arial"/>
              </a:rPr>
              <a:t> </a:t>
            </a:r>
            <a:endParaRPr sz="1200" b="0" i="0" u="none" strike="noStrike" cap="none" dirty="0">
              <a:solidFill>
                <a:srgbClr val="7F7F7F"/>
              </a:solidFill>
              <a:latin typeface="+mn-ea"/>
              <a:cs typeface="Arial"/>
              <a:sym typeface="Arial"/>
            </a:endParaRPr>
          </a:p>
          <a:p>
            <a:pPr marL="0" marR="0" lvl="0" indent="0" algn="l" rtl="0">
              <a:lnSpc>
                <a:spcPct val="130000"/>
              </a:lnSpc>
              <a:spcBef>
                <a:spcPts val="0"/>
              </a:spcBef>
              <a:spcAft>
                <a:spcPts val="0"/>
              </a:spcAft>
              <a:buClr>
                <a:srgbClr val="7F7F7F"/>
              </a:buClr>
              <a:buSzPts val="1200"/>
              <a:buFont typeface="Arial"/>
              <a:buNone/>
            </a:pPr>
            <a:r>
              <a:rPr lang="ko-KR" sz="1200" b="0" i="0" u="none" strike="noStrike" cap="none" dirty="0">
                <a:solidFill>
                  <a:srgbClr val="7F7F7F"/>
                </a:solidFill>
                <a:latin typeface="+mn-ea"/>
                <a:cs typeface="Arial"/>
                <a:sym typeface="Arial"/>
              </a:rPr>
              <a:t>         - 25년 0.01%, 26년 0.05%,  27년0.5%</a:t>
            </a:r>
            <a:endParaRPr sz="1200" b="0" i="0" u="none" strike="noStrike" cap="none" dirty="0">
              <a:solidFill>
                <a:srgbClr val="7F7F7F"/>
              </a:solidFill>
              <a:latin typeface="+mn-ea"/>
              <a:cs typeface="Arial"/>
              <a:sym typeface="Arial"/>
            </a:endParaRPr>
          </a:p>
          <a:p>
            <a:pPr marL="0" marR="0" lvl="0" indent="0" algn="l" rtl="0">
              <a:lnSpc>
                <a:spcPct val="130000"/>
              </a:lnSpc>
              <a:spcBef>
                <a:spcPts val="0"/>
              </a:spcBef>
              <a:spcAft>
                <a:spcPts val="0"/>
              </a:spcAft>
              <a:buClr>
                <a:srgbClr val="7F7F7F"/>
              </a:buClr>
              <a:buSzPts val="1200"/>
              <a:buFont typeface="Arial"/>
              <a:buNone/>
            </a:pPr>
            <a:r>
              <a:rPr lang="ko-KR" sz="1200" b="0" i="0" u="none" strike="noStrike" cap="none" dirty="0">
                <a:solidFill>
                  <a:srgbClr val="7F7F7F"/>
                </a:solidFill>
                <a:latin typeface="+mn-ea"/>
                <a:cs typeface="Arial"/>
                <a:sym typeface="Arial"/>
              </a:rPr>
              <a:t>   ③ 이용료</a:t>
            </a:r>
            <a:endParaRPr sz="1200" b="0" i="0" u="none" strike="noStrike" cap="none" dirty="0">
              <a:solidFill>
                <a:srgbClr val="7F7F7F"/>
              </a:solidFill>
              <a:latin typeface="+mn-ea"/>
              <a:cs typeface="Arial"/>
              <a:sym typeface="Arial"/>
            </a:endParaRPr>
          </a:p>
          <a:p>
            <a:pPr marL="0" marR="0" lvl="0" indent="0" algn="l" rtl="0">
              <a:lnSpc>
                <a:spcPct val="130000"/>
              </a:lnSpc>
              <a:spcBef>
                <a:spcPts val="0"/>
              </a:spcBef>
              <a:spcAft>
                <a:spcPts val="0"/>
              </a:spcAft>
              <a:buClr>
                <a:srgbClr val="7F7F7F"/>
              </a:buClr>
              <a:buSzPts val="1200"/>
              <a:buFont typeface="Arial"/>
              <a:buNone/>
            </a:pPr>
            <a:r>
              <a:rPr lang="ko-KR" sz="1200" b="0" i="0" u="none" strike="noStrike" cap="none" dirty="0">
                <a:solidFill>
                  <a:srgbClr val="7F7F7F"/>
                </a:solidFill>
                <a:latin typeface="+mn-ea"/>
                <a:cs typeface="Arial"/>
                <a:sym typeface="Arial"/>
              </a:rPr>
              <a:t>         - 25년 3,500원, 26년 9,900원,  27년13,500원</a:t>
            </a:r>
            <a:endParaRPr sz="1200" b="0" i="0" u="none" strike="noStrike" cap="none" dirty="0">
              <a:solidFill>
                <a:srgbClr val="7F7F7F"/>
              </a:solidFill>
              <a:latin typeface="+mn-ea"/>
              <a:cs typeface="Arial"/>
              <a:sym typeface="Arial"/>
            </a:endParaRPr>
          </a:p>
          <a:p>
            <a:pPr marL="0" marR="0" lvl="0" indent="0" algn="l" rtl="0">
              <a:lnSpc>
                <a:spcPct val="130000"/>
              </a:lnSpc>
              <a:spcBef>
                <a:spcPts val="0"/>
              </a:spcBef>
              <a:spcAft>
                <a:spcPts val="0"/>
              </a:spcAft>
              <a:buClr>
                <a:schemeClr val="dk1"/>
              </a:buClr>
              <a:buSzPts val="1200"/>
              <a:buFont typeface="Arial"/>
              <a:buNone/>
            </a:pPr>
            <a:endParaRPr sz="1200" b="0" i="0" u="none" strike="noStrike" cap="none" dirty="0">
              <a:solidFill>
                <a:srgbClr val="7F7F7F"/>
              </a:solidFill>
              <a:latin typeface="+mn-ea"/>
              <a:cs typeface="Arial"/>
              <a:sym typeface="Arial"/>
            </a:endParaRPr>
          </a:p>
          <a:p>
            <a:pPr marL="0" marR="0" lvl="0" indent="0" algn="l" rtl="0">
              <a:lnSpc>
                <a:spcPct val="130000"/>
              </a:lnSpc>
              <a:spcBef>
                <a:spcPts val="0"/>
              </a:spcBef>
              <a:spcAft>
                <a:spcPts val="0"/>
              </a:spcAft>
              <a:buClr>
                <a:srgbClr val="7F7F7F"/>
              </a:buClr>
              <a:buSzPts val="1200"/>
              <a:buFont typeface="Arial"/>
              <a:buNone/>
            </a:pPr>
            <a:r>
              <a:rPr lang="ko-KR" sz="1200" b="0" i="0" u="none" strike="noStrike" cap="none" dirty="0">
                <a:solidFill>
                  <a:srgbClr val="7F7F7F"/>
                </a:solidFill>
                <a:latin typeface="+mn-ea"/>
                <a:cs typeface="Arial"/>
                <a:sym typeface="Arial"/>
              </a:rPr>
              <a:t>구독자 수 연계 항목들 :</a:t>
            </a:r>
            <a:endParaRPr sz="1200" b="0" i="0" u="none" strike="noStrike" cap="none" dirty="0">
              <a:solidFill>
                <a:srgbClr val="7F7F7F"/>
              </a:solidFill>
              <a:latin typeface="+mn-ea"/>
              <a:cs typeface="Arial"/>
              <a:sym typeface="Arial"/>
            </a:endParaRPr>
          </a:p>
          <a:p>
            <a:pPr marL="0" marR="0" lvl="0" indent="0" algn="l" rtl="0">
              <a:lnSpc>
                <a:spcPct val="130000"/>
              </a:lnSpc>
              <a:spcBef>
                <a:spcPts val="0"/>
              </a:spcBef>
              <a:spcAft>
                <a:spcPts val="0"/>
              </a:spcAft>
              <a:buClr>
                <a:srgbClr val="7F7F7F"/>
              </a:buClr>
              <a:buSzPts val="1200"/>
              <a:buFont typeface="Arial"/>
              <a:buNone/>
            </a:pPr>
            <a:r>
              <a:rPr lang="ko-KR" sz="1200" b="0" i="0" u="none" strike="noStrike" cap="none" dirty="0">
                <a:solidFill>
                  <a:srgbClr val="7F7F7F"/>
                </a:solidFill>
                <a:latin typeface="+mn-ea"/>
                <a:cs typeface="Arial"/>
                <a:sym typeface="Arial"/>
              </a:rPr>
              <a:t>광고 및 제휴 수익, 서버 및 클라우드 비용, 기술지원 및 </a:t>
            </a:r>
            <a:r>
              <a:rPr lang="en-US" altLang="ko-KR" sz="1200" b="0" i="0" u="none" strike="noStrike" cap="none" dirty="0">
                <a:solidFill>
                  <a:srgbClr val="7F7F7F"/>
                </a:solidFill>
                <a:latin typeface="+mn-ea"/>
                <a:cs typeface="Arial"/>
                <a:sym typeface="Arial"/>
              </a:rPr>
              <a:t/>
            </a:r>
            <a:br>
              <a:rPr lang="en-US" altLang="ko-KR" sz="1200" b="0" i="0" u="none" strike="noStrike" cap="none" dirty="0">
                <a:solidFill>
                  <a:srgbClr val="7F7F7F"/>
                </a:solidFill>
                <a:latin typeface="+mn-ea"/>
                <a:cs typeface="Arial"/>
                <a:sym typeface="Arial"/>
              </a:rPr>
            </a:br>
            <a:r>
              <a:rPr lang="ko-KR" sz="1200" b="0" i="0" u="none" strike="noStrike" cap="none" dirty="0">
                <a:solidFill>
                  <a:srgbClr val="7F7F7F"/>
                </a:solidFill>
                <a:latin typeface="+mn-ea"/>
                <a:cs typeface="Arial"/>
                <a:sym typeface="Arial"/>
              </a:rPr>
              <a:t>업데이트 비용, 인건비</a:t>
            </a:r>
            <a:endParaRPr sz="1200" b="0" i="0" u="none" strike="noStrike" cap="none" dirty="0">
              <a:solidFill>
                <a:srgbClr val="7F7F7F"/>
              </a:solidFill>
              <a:latin typeface="+mn-ea"/>
              <a:cs typeface="Arial"/>
              <a:sym typeface="Arial"/>
            </a:endParaRPr>
          </a:p>
        </p:txBody>
      </p:sp>
      <p:graphicFrame>
        <p:nvGraphicFramePr>
          <p:cNvPr id="146" name="Google Shape;146;p3"/>
          <p:cNvGraphicFramePr/>
          <p:nvPr/>
        </p:nvGraphicFramePr>
        <p:xfrm>
          <a:off x="4514938" y="1094830"/>
          <a:ext cx="7031100" cy="4922710"/>
        </p:xfrm>
        <a:graphic>
          <a:graphicData uri="http://schemas.openxmlformats.org/drawingml/2006/table">
            <a:tbl>
              <a:tblPr>
                <a:noFill/>
              </a:tblPr>
              <a:tblGrid>
                <a:gridCol w="3345175">
                  <a:extLst>
                    <a:ext uri="{9D8B030D-6E8A-4147-A177-3AD203B41FA5}">
                      <a16:colId xmlns="" xmlns:a16="http://schemas.microsoft.com/office/drawing/2014/main" val="20000"/>
                    </a:ext>
                  </a:extLst>
                </a:gridCol>
                <a:gridCol w="1259850">
                  <a:extLst>
                    <a:ext uri="{9D8B030D-6E8A-4147-A177-3AD203B41FA5}">
                      <a16:colId xmlns="" xmlns:a16="http://schemas.microsoft.com/office/drawing/2014/main" val="20001"/>
                    </a:ext>
                  </a:extLst>
                </a:gridCol>
                <a:gridCol w="1233450">
                  <a:extLst>
                    <a:ext uri="{9D8B030D-6E8A-4147-A177-3AD203B41FA5}">
                      <a16:colId xmlns="" xmlns:a16="http://schemas.microsoft.com/office/drawing/2014/main" val="20002"/>
                    </a:ext>
                  </a:extLst>
                </a:gridCol>
                <a:gridCol w="1192625">
                  <a:extLst>
                    <a:ext uri="{9D8B030D-6E8A-4147-A177-3AD203B41FA5}">
                      <a16:colId xmlns="" xmlns:a16="http://schemas.microsoft.com/office/drawing/2014/main" val="20003"/>
                    </a:ext>
                  </a:extLst>
                </a:gridCol>
              </a:tblGrid>
              <a:tr h="229200">
                <a:tc>
                  <a:txBody>
                    <a:bodyPr/>
                    <a:lstStyle/>
                    <a:p>
                      <a:pPr marL="0" marR="0" lvl="0" indent="0" algn="ctr" rtl="0">
                        <a:spcBef>
                          <a:spcPts val="0"/>
                        </a:spcBef>
                        <a:spcAft>
                          <a:spcPts val="0"/>
                        </a:spcAft>
                        <a:buNone/>
                      </a:pPr>
                      <a:r>
                        <a:rPr lang="ko-KR" sz="1100" b="1" i="0" u="none" strike="noStrike" cap="none">
                          <a:solidFill>
                            <a:srgbClr val="000000"/>
                          </a:solidFill>
                          <a:latin typeface="Arial"/>
                          <a:ea typeface="Arial"/>
                          <a:cs typeface="Arial"/>
                          <a:sym typeface="Arial"/>
                        </a:rPr>
                        <a:t>항목</a:t>
                      </a:r>
                      <a:endParaRPr sz="1100" b="1" i="0" u="none" strike="noStrike" cap="none">
                        <a:solidFill>
                          <a:srgbClr val="000000"/>
                        </a:solidFill>
                        <a:latin typeface="Arial"/>
                        <a:ea typeface="Arial"/>
                        <a:cs typeface="Arial"/>
                        <a:sym typeface="Arial"/>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ko-KR" sz="1100" b="1" i="0" u="none" strike="noStrike" cap="none">
                          <a:solidFill>
                            <a:srgbClr val="000000"/>
                          </a:solidFill>
                          <a:latin typeface="Malgun Gothic"/>
                          <a:ea typeface="Malgun Gothic"/>
                          <a:cs typeface="Malgun Gothic"/>
                          <a:sym typeface="Malgun Gothic"/>
                        </a:rPr>
                        <a:t>2025년</a:t>
                      </a:r>
                      <a:endParaRPr sz="1100" b="1"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ko-KR" sz="1100" b="1" i="0" u="none" strike="noStrike" cap="none">
                          <a:solidFill>
                            <a:srgbClr val="000000"/>
                          </a:solidFill>
                          <a:latin typeface="Malgun Gothic"/>
                          <a:ea typeface="Malgun Gothic"/>
                          <a:cs typeface="Malgun Gothic"/>
                          <a:sym typeface="Malgun Gothic"/>
                        </a:rPr>
                        <a:t>2026년</a:t>
                      </a:r>
                      <a:endParaRPr sz="1100" b="1"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ko-KR" sz="1100" b="1" i="0" u="none" strike="noStrike" cap="none">
                          <a:solidFill>
                            <a:srgbClr val="000000"/>
                          </a:solidFill>
                          <a:latin typeface="Malgun Gothic"/>
                          <a:ea typeface="Malgun Gothic"/>
                          <a:cs typeface="Malgun Gothic"/>
                          <a:sym typeface="Malgun Gothic"/>
                        </a:rPr>
                        <a:t>2027년</a:t>
                      </a:r>
                      <a:endParaRPr sz="1100" b="1"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 xmlns:a16="http://schemas.microsoft.com/office/drawing/2014/main" val="10000"/>
                  </a:ext>
                </a:extLst>
              </a:tr>
              <a:tr h="229200">
                <a:tc>
                  <a:txBody>
                    <a:bodyPr/>
                    <a:lstStyle/>
                    <a:p>
                      <a:pPr marL="0" marR="0" lvl="0" indent="0" algn="l" rtl="0">
                        <a:spcBef>
                          <a:spcPts val="0"/>
                        </a:spcBef>
                        <a:spcAft>
                          <a:spcPts val="0"/>
                        </a:spcAft>
                        <a:buNone/>
                      </a:pPr>
                      <a:r>
                        <a:rPr lang="ko-KR" sz="1100" b="1" i="0" u="none" strike="noStrike" cap="none">
                          <a:solidFill>
                            <a:srgbClr val="000000"/>
                          </a:solidFill>
                          <a:latin typeface="Malgun Gothic"/>
                          <a:ea typeface="Malgun Gothic"/>
                          <a:cs typeface="Malgun Gothic"/>
                          <a:sym typeface="Malgun Gothic"/>
                        </a:rPr>
                        <a:t>총 수익</a:t>
                      </a:r>
                      <a:endParaRPr sz="1100" b="1"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E6F7"/>
                    </a:solidFill>
                  </a:tcPr>
                </a:tc>
                <a:tc>
                  <a:txBody>
                    <a:bodyPr/>
                    <a:lstStyle/>
                    <a:p>
                      <a:pPr marL="0" marR="0" lvl="0" indent="0" algn="r" rtl="0">
                        <a:spcBef>
                          <a:spcPts val="0"/>
                        </a:spcBef>
                        <a:spcAft>
                          <a:spcPts val="0"/>
                        </a:spcAft>
                        <a:buNone/>
                      </a:pPr>
                      <a:r>
                        <a:rPr lang="ko-KR" sz="1100" b="0" i="0" u="none" strike="noStrike" cap="none">
                          <a:solidFill>
                            <a:srgbClr val="000000"/>
                          </a:solidFill>
                          <a:latin typeface="Malgun Gothic"/>
                          <a:ea typeface="Malgun Gothic"/>
                          <a:cs typeface="Malgun Gothic"/>
                          <a:sym typeface="Malgun Gothic"/>
                        </a:rPr>
                        <a:t>157,000,000</a:t>
                      </a:r>
                      <a:endParaRPr sz="1100" b="0"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E6F7"/>
                    </a:solidFill>
                  </a:tcPr>
                </a:tc>
                <a:tc>
                  <a:txBody>
                    <a:bodyPr/>
                    <a:lstStyle/>
                    <a:p>
                      <a:pPr marL="0" marR="0" lvl="0" indent="0" algn="r" rtl="0">
                        <a:spcBef>
                          <a:spcPts val="0"/>
                        </a:spcBef>
                        <a:spcAft>
                          <a:spcPts val="0"/>
                        </a:spcAft>
                        <a:buNone/>
                      </a:pPr>
                      <a:r>
                        <a:rPr lang="ko-KR" sz="1100" b="0" i="0" u="none" strike="noStrike" cap="none">
                          <a:solidFill>
                            <a:srgbClr val="000000"/>
                          </a:solidFill>
                          <a:latin typeface="Malgun Gothic"/>
                          <a:ea typeface="Malgun Gothic"/>
                          <a:cs typeface="Malgun Gothic"/>
                          <a:sym typeface="Malgun Gothic"/>
                        </a:rPr>
                        <a:t>2,179,000,000</a:t>
                      </a:r>
                      <a:endParaRPr sz="1100" b="0"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E6F7"/>
                    </a:solidFill>
                  </a:tcPr>
                </a:tc>
                <a:tc>
                  <a:txBody>
                    <a:bodyPr/>
                    <a:lstStyle/>
                    <a:p>
                      <a:pPr marL="0" marR="0" lvl="0" indent="0" algn="r" rtl="0">
                        <a:spcBef>
                          <a:spcPts val="0"/>
                        </a:spcBef>
                        <a:spcAft>
                          <a:spcPts val="0"/>
                        </a:spcAft>
                        <a:buNone/>
                      </a:pPr>
                      <a:r>
                        <a:rPr lang="ko-KR" sz="1100" b="0" i="0" u="none" strike="noStrike" cap="none">
                          <a:solidFill>
                            <a:srgbClr val="000000"/>
                          </a:solidFill>
                          <a:latin typeface="Malgun Gothic"/>
                          <a:ea typeface="Malgun Gothic"/>
                          <a:cs typeface="Malgun Gothic"/>
                          <a:sym typeface="Malgun Gothic"/>
                        </a:rPr>
                        <a:t>5,970,000,000</a:t>
                      </a:r>
                      <a:endParaRPr sz="1100" b="0"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E6F7"/>
                    </a:solidFill>
                  </a:tcPr>
                </a:tc>
                <a:extLst>
                  <a:ext uri="{0D108BD9-81ED-4DB2-BD59-A6C34878D82A}">
                    <a16:rowId xmlns="" xmlns:a16="http://schemas.microsoft.com/office/drawing/2014/main" val="10001"/>
                  </a:ext>
                </a:extLst>
              </a:tr>
              <a:tr h="229200">
                <a:tc>
                  <a:txBody>
                    <a:bodyPr/>
                    <a:lstStyle/>
                    <a:p>
                      <a:pPr marL="0" marR="0" lvl="0" indent="0" algn="l" rtl="0">
                        <a:spcBef>
                          <a:spcPts val="0"/>
                        </a:spcBef>
                        <a:spcAft>
                          <a:spcPts val="0"/>
                        </a:spcAft>
                        <a:buNone/>
                      </a:pPr>
                      <a:r>
                        <a:rPr lang="ko-KR" sz="1100" b="1" i="0" u="none" strike="noStrike" cap="none">
                          <a:solidFill>
                            <a:srgbClr val="000000"/>
                          </a:solidFill>
                          <a:latin typeface="Malgun Gothic"/>
                          <a:ea typeface="Malgun Gothic"/>
                          <a:cs typeface="Malgun Gothic"/>
                          <a:sym typeface="Malgun Gothic"/>
                        </a:rPr>
                        <a:t>1. 연간 수익 예상</a:t>
                      </a:r>
                      <a:endParaRPr sz="1100" b="1"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ko-KR" sz="1100" b="0" i="0" u="none" strike="noStrike" cap="none">
                          <a:solidFill>
                            <a:srgbClr val="000000"/>
                          </a:solidFill>
                          <a:latin typeface="Malgun Gothic"/>
                          <a:ea typeface="Malgun Gothic"/>
                          <a:cs typeface="Malgun Gothic"/>
                          <a:sym typeface="Malgun Gothic"/>
                        </a:rPr>
                        <a:t>157,000,000</a:t>
                      </a:r>
                      <a:endParaRPr sz="1100" b="0"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ko-KR" sz="1100" b="0" i="0" u="none" strike="noStrike" cap="none">
                          <a:solidFill>
                            <a:srgbClr val="000000"/>
                          </a:solidFill>
                          <a:latin typeface="Malgun Gothic"/>
                          <a:ea typeface="Malgun Gothic"/>
                          <a:cs typeface="Malgun Gothic"/>
                          <a:sym typeface="Malgun Gothic"/>
                        </a:rPr>
                        <a:t>2,179,000,000</a:t>
                      </a:r>
                      <a:endParaRPr sz="1100" b="0"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ko-KR" sz="1100" b="0" i="0" u="none" strike="noStrike" cap="none">
                          <a:solidFill>
                            <a:srgbClr val="000000"/>
                          </a:solidFill>
                          <a:latin typeface="Malgun Gothic"/>
                          <a:ea typeface="Malgun Gothic"/>
                          <a:cs typeface="Malgun Gothic"/>
                          <a:sym typeface="Malgun Gothic"/>
                        </a:rPr>
                        <a:t>5,970,000,000</a:t>
                      </a:r>
                      <a:endParaRPr sz="1100" b="0"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 xmlns:a16="http://schemas.microsoft.com/office/drawing/2014/main" val="10002"/>
                  </a:ext>
                </a:extLst>
              </a:tr>
              <a:tr h="229200">
                <a:tc>
                  <a:txBody>
                    <a:bodyPr/>
                    <a:lstStyle/>
                    <a:p>
                      <a:pPr marL="0" marR="0" lvl="0" indent="0" algn="l" rtl="0">
                        <a:spcBef>
                          <a:spcPts val="0"/>
                        </a:spcBef>
                        <a:spcAft>
                          <a:spcPts val="0"/>
                        </a:spcAft>
                        <a:buNone/>
                      </a:pPr>
                      <a:r>
                        <a:rPr lang="ko-KR" sz="1100" b="0" i="0" u="none" strike="noStrike" cap="none">
                          <a:solidFill>
                            <a:srgbClr val="000000"/>
                          </a:solidFill>
                          <a:latin typeface="Malgun Gothic"/>
                          <a:ea typeface="Malgun Gothic"/>
                          <a:cs typeface="Malgun Gothic"/>
                          <a:sym typeface="Malgun Gothic"/>
                        </a:rPr>
                        <a:t>구독료 (B2C)</a:t>
                      </a:r>
                      <a:endParaRPr sz="1100" b="0"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ko-KR" sz="1100" b="0" i="0" u="none" strike="noStrike" cap="none">
                          <a:solidFill>
                            <a:srgbClr val="000000"/>
                          </a:solidFill>
                          <a:latin typeface="Malgun Gothic"/>
                          <a:ea typeface="Malgun Gothic"/>
                          <a:cs typeface="Malgun Gothic"/>
                          <a:sym typeface="Malgun Gothic"/>
                        </a:rPr>
                        <a:t>140,000,000</a:t>
                      </a:r>
                      <a:endParaRPr sz="1100" b="0"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ko-KR" sz="1100" b="0" i="0" u="none" strike="noStrike" cap="none">
                          <a:solidFill>
                            <a:srgbClr val="000000"/>
                          </a:solidFill>
                          <a:latin typeface="Malgun Gothic"/>
                          <a:ea typeface="Malgun Gothic"/>
                          <a:cs typeface="Malgun Gothic"/>
                          <a:sym typeface="Malgun Gothic"/>
                        </a:rPr>
                        <a:t>1,980,000,000</a:t>
                      </a:r>
                      <a:endParaRPr sz="1100" b="0"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ko-KR" sz="1100" b="0" i="0" u="none" strike="noStrike" cap="none">
                          <a:solidFill>
                            <a:srgbClr val="000000"/>
                          </a:solidFill>
                          <a:latin typeface="Malgun Gothic"/>
                          <a:ea typeface="Malgun Gothic"/>
                          <a:cs typeface="Malgun Gothic"/>
                          <a:sym typeface="Malgun Gothic"/>
                        </a:rPr>
                        <a:t>5,400,000,000</a:t>
                      </a:r>
                      <a:endParaRPr sz="1100" b="0"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 xmlns:a16="http://schemas.microsoft.com/office/drawing/2014/main" val="10003"/>
                  </a:ext>
                </a:extLst>
              </a:tr>
              <a:tr h="254575">
                <a:tc>
                  <a:txBody>
                    <a:bodyPr/>
                    <a:lstStyle/>
                    <a:p>
                      <a:pPr marL="0" marR="0" lvl="0" indent="0" algn="l" rtl="0">
                        <a:spcBef>
                          <a:spcPts val="0"/>
                        </a:spcBef>
                        <a:spcAft>
                          <a:spcPts val="0"/>
                        </a:spcAft>
                        <a:buNone/>
                      </a:pPr>
                      <a:r>
                        <a:rPr lang="ko-KR" sz="1100" b="0" i="0" u="none" strike="noStrike" cap="none">
                          <a:solidFill>
                            <a:srgbClr val="000000"/>
                          </a:solidFill>
                          <a:latin typeface="Malgun Gothic"/>
                          <a:ea typeface="Malgun Gothic"/>
                          <a:cs typeface="Malgun Gothic"/>
                          <a:sym typeface="Malgun Gothic"/>
                        </a:rPr>
                        <a:t>B2B 계약 (교육청, 학교)</a:t>
                      </a:r>
                      <a:endParaRPr sz="1100" b="0"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ko-KR" sz="1100" b="0" i="0" u="none" strike="noStrike" cap="none">
                          <a:solidFill>
                            <a:srgbClr val="000000"/>
                          </a:solidFill>
                          <a:latin typeface="Malgun Gothic"/>
                          <a:ea typeface="Malgun Gothic"/>
                          <a:cs typeface="Malgun Gothic"/>
                          <a:sym typeface="Malgun Gothic"/>
                        </a:rPr>
                        <a:t>10,000,000</a:t>
                      </a:r>
                      <a:endParaRPr sz="1100" b="0"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ko-KR" sz="1100" b="0" i="0" u="none" strike="noStrike" cap="none">
                          <a:solidFill>
                            <a:srgbClr val="000000"/>
                          </a:solidFill>
                          <a:latin typeface="Malgun Gothic"/>
                          <a:ea typeface="Malgun Gothic"/>
                          <a:cs typeface="Malgun Gothic"/>
                          <a:sym typeface="Malgun Gothic"/>
                        </a:rPr>
                        <a:t>100,000,000</a:t>
                      </a:r>
                      <a:endParaRPr sz="1100" b="0"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ko-KR" sz="1100" b="0" i="0" u="none" strike="noStrike" cap="none">
                          <a:solidFill>
                            <a:srgbClr val="000000"/>
                          </a:solidFill>
                          <a:latin typeface="Malgun Gothic"/>
                          <a:ea typeface="Malgun Gothic"/>
                          <a:cs typeface="Malgun Gothic"/>
                          <a:sym typeface="Malgun Gothic"/>
                        </a:rPr>
                        <a:t>300,000,000</a:t>
                      </a:r>
                      <a:endParaRPr sz="1100" b="0"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 xmlns:a16="http://schemas.microsoft.com/office/drawing/2014/main" val="10004"/>
                  </a:ext>
                </a:extLst>
              </a:tr>
              <a:tr h="254575">
                <a:tc>
                  <a:txBody>
                    <a:bodyPr/>
                    <a:lstStyle/>
                    <a:p>
                      <a:pPr marL="0" marR="0" lvl="0" indent="0" algn="l" rtl="0">
                        <a:spcBef>
                          <a:spcPts val="0"/>
                        </a:spcBef>
                        <a:spcAft>
                          <a:spcPts val="0"/>
                        </a:spcAft>
                        <a:buNone/>
                      </a:pPr>
                      <a:r>
                        <a:rPr lang="ko-KR" sz="1100" b="0" i="0" u="none" strike="noStrike" cap="none">
                          <a:solidFill>
                            <a:srgbClr val="000000"/>
                          </a:solidFill>
                          <a:latin typeface="Malgun Gothic"/>
                          <a:ea typeface="Malgun Gothic"/>
                          <a:cs typeface="Malgun Gothic"/>
                          <a:sym typeface="Malgun Gothic"/>
                        </a:rPr>
                        <a:t>광고 및 제휴 수익 </a:t>
                      </a:r>
                      <a:endParaRPr sz="1100" b="0"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ko-KR" sz="1100" b="0" i="0" u="none" strike="noStrike" cap="none">
                          <a:solidFill>
                            <a:srgbClr val="000000"/>
                          </a:solidFill>
                          <a:latin typeface="Malgun Gothic"/>
                          <a:ea typeface="Malgun Gothic"/>
                          <a:cs typeface="Malgun Gothic"/>
                          <a:sym typeface="Malgun Gothic"/>
                        </a:rPr>
                        <a:t>7,000,000</a:t>
                      </a:r>
                      <a:endParaRPr sz="1100" b="0"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ko-KR" sz="1100" b="0" i="0" u="none" strike="noStrike" cap="none">
                          <a:solidFill>
                            <a:srgbClr val="000000"/>
                          </a:solidFill>
                          <a:latin typeface="Malgun Gothic"/>
                          <a:ea typeface="Malgun Gothic"/>
                          <a:cs typeface="Malgun Gothic"/>
                          <a:sym typeface="Malgun Gothic"/>
                        </a:rPr>
                        <a:t>99,000,000</a:t>
                      </a:r>
                      <a:endParaRPr sz="1100" b="0"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ko-KR" sz="1100" b="0" i="0" u="none" strike="noStrike" cap="none">
                          <a:solidFill>
                            <a:srgbClr val="000000"/>
                          </a:solidFill>
                          <a:latin typeface="Malgun Gothic"/>
                          <a:ea typeface="Malgun Gothic"/>
                          <a:cs typeface="Malgun Gothic"/>
                          <a:sym typeface="Malgun Gothic"/>
                        </a:rPr>
                        <a:t>270,000,000</a:t>
                      </a:r>
                      <a:endParaRPr sz="1100" b="0"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 xmlns:a16="http://schemas.microsoft.com/office/drawing/2014/main" val="10005"/>
                  </a:ext>
                </a:extLst>
              </a:tr>
              <a:tr h="229200">
                <a:tc>
                  <a:txBody>
                    <a:bodyPr/>
                    <a:lstStyle/>
                    <a:p>
                      <a:pPr marL="0" marR="0" lvl="0" indent="0" algn="l" rtl="0">
                        <a:spcBef>
                          <a:spcPts val="0"/>
                        </a:spcBef>
                        <a:spcAft>
                          <a:spcPts val="0"/>
                        </a:spcAft>
                        <a:buNone/>
                      </a:pPr>
                      <a:r>
                        <a:rPr lang="ko-KR" sz="1100" b="1" i="0" u="none" strike="noStrike" cap="none">
                          <a:solidFill>
                            <a:srgbClr val="000000"/>
                          </a:solidFill>
                          <a:latin typeface="Malgun Gothic"/>
                          <a:ea typeface="Malgun Gothic"/>
                          <a:cs typeface="Malgun Gothic"/>
                          <a:sym typeface="Malgun Gothic"/>
                        </a:rPr>
                        <a:t>총 비용</a:t>
                      </a:r>
                      <a:endParaRPr sz="1100" b="1"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E6F7"/>
                    </a:solidFill>
                  </a:tcPr>
                </a:tc>
                <a:tc>
                  <a:txBody>
                    <a:bodyPr/>
                    <a:lstStyle/>
                    <a:p>
                      <a:pPr marL="0" marR="0" lvl="0" indent="0" algn="r" rtl="0">
                        <a:spcBef>
                          <a:spcPts val="0"/>
                        </a:spcBef>
                        <a:spcAft>
                          <a:spcPts val="0"/>
                        </a:spcAft>
                        <a:buNone/>
                      </a:pPr>
                      <a:r>
                        <a:rPr lang="ko-KR" sz="1100" b="0" i="0" u="none" strike="noStrike" cap="none">
                          <a:solidFill>
                            <a:srgbClr val="000000"/>
                          </a:solidFill>
                          <a:latin typeface="Malgun Gothic"/>
                          <a:ea typeface="Malgun Gothic"/>
                          <a:cs typeface="Malgun Gothic"/>
                          <a:sym typeface="Malgun Gothic"/>
                        </a:rPr>
                        <a:t>1,020,000,000</a:t>
                      </a:r>
                      <a:endParaRPr sz="1100" b="0"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E6F7"/>
                    </a:solidFill>
                  </a:tcPr>
                </a:tc>
                <a:tc>
                  <a:txBody>
                    <a:bodyPr/>
                    <a:lstStyle/>
                    <a:p>
                      <a:pPr marL="0" marR="0" lvl="0" indent="0" algn="r" rtl="0">
                        <a:spcBef>
                          <a:spcPts val="0"/>
                        </a:spcBef>
                        <a:spcAft>
                          <a:spcPts val="0"/>
                        </a:spcAft>
                        <a:buNone/>
                      </a:pPr>
                      <a:r>
                        <a:rPr lang="ko-KR" sz="1100" b="0" i="0" u="none" strike="noStrike" cap="none">
                          <a:solidFill>
                            <a:srgbClr val="000000"/>
                          </a:solidFill>
                          <a:latin typeface="Malgun Gothic"/>
                          <a:ea typeface="Malgun Gothic"/>
                          <a:cs typeface="Malgun Gothic"/>
                          <a:sym typeface="Malgun Gothic"/>
                        </a:rPr>
                        <a:t>1,150,000,000</a:t>
                      </a:r>
                      <a:endParaRPr sz="1100" b="0"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E6F7"/>
                    </a:solidFill>
                  </a:tcPr>
                </a:tc>
                <a:tc>
                  <a:txBody>
                    <a:bodyPr/>
                    <a:lstStyle/>
                    <a:p>
                      <a:pPr marL="0" marR="0" lvl="0" indent="0" algn="r" rtl="0">
                        <a:spcBef>
                          <a:spcPts val="0"/>
                        </a:spcBef>
                        <a:spcAft>
                          <a:spcPts val="0"/>
                        </a:spcAft>
                        <a:buNone/>
                      </a:pPr>
                      <a:r>
                        <a:rPr lang="ko-KR" sz="1100" b="0" i="0" u="none" strike="noStrike" cap="none">
                          <a:solidFill>
                            <a:srgbClr val="000000"/>
                          </a:solidFill>
                          <a:latin typeface="Malgun Gothic"/>
                          <a:ea typeface="Malgun Gothic"/>
                          <a:cs typeface="Malgun Gothic"/>
                          <a:sym typeface="Malgun Gothic"/>
                        </a:rPr>
                        <a:t>2,250,000,000</a:t>
                      </a:r>
                      <a:endParaRPr sz="1100" b="0"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E6F7"/>
                    </a:solidFill>
                  </a:tcPr>
                </a:tc>
                <a:extLst>
                  <a:ext uri="{0D108BD9-81ED-4DB2-BD59-A6C34878D82A}">
                    <a16:rowId xmlns="" xmlns:a16="http://schemas.microsoft.com/office/drawing/2014/main" val="10006"/>
                  </a:ext>
                </a:extLst>
              </a:tr>
              <a:tr h="229200">
                <a:tc>
                  <a:txBody>
                    <a:bodyPr/>
                    <a:lstStyle/>
                    <a:p>
                      <a:pPr marL="0" marR="0" lvl="0" indent="0" algn="l" rtl="0">
                        <a:spcBef>
                          <a:spcPts val="0"/>
                        </a:spcBef>
                        <a:spcAft>
                          <a:spcPts val="0"/>
                        </a:spcAft>
                        <a:buNone/>
                      </a:pPr>
                      <a:r>
                        <a:rPr lang="ko-KR" sz="1100" b="1" i="0" u="none" strike="noStrike" cap="none">
                          <a:solidFill>
                            <a:srgbClr val="000000"/>
                          </a:solidFill>
                          <a:latin typeface="Malgun Gothic"/>
                          <a:ea typeface="Malgun Gothic"/>
                          <a:cs typeface="Malgun Gothic"/>
                          <a:sym typeface="Malgun Gothic"/>
                        </a:rPr>
                        <a:t>2. 초기 투자 비용</a:t>
                      </a:r>
                      <a:endParaRPr sz="1100" b="1"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ko-KR" sz="1100" b="0" i="0" u="none" strike="noStrike" cap="none">
                          <a:solidFill>
                            <a:srgbClr val="000000"/>
                          </a:solidFill>
                          <a:latin typeface="Malgun Gothic"/>
                          <a:ea typeface="Malgun Gothic"/>
                          <a:cs typeface="Malgun Gothic"/>
                          <a:sym typeface="Malgun Gothic"/>
                        </a:rPr>
                        <a:t>750,000,000</a:t>
                      </a:r>
                      <a:endParaRPr sz="1100" b="0"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ko-KR" sz="1100" b="0" i="0" u="none" strike="noStrike" cap="none">
                          <a:solidFill>
                            <a:srgbClr val="000000"/>
                          </a:solidFill>
                          <a:latin typeface="Malgun Gothic"/>
                          <a:ea typeface="Malgun Gothic"/>
                          <a:cs typeface="Malgun Gothic"/>
                          <a:sym typeface="Malgun Gothic"/>
                        </a:rPr>
                        <a:t>0</a:t>
                      </a:r>
                      <a:endParaRPr sz="1100" b="0"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ko-KR" sz="1100" b="0" i="0" u="none" strike="noStrike" cap="none">
                          <a:solidFill>
                            <a:srgbClr val="000000"/>
                          </a:solidFill>
                          <a:latin typeface="Malgun Gothic"/>
                          <a:ea typeface="Malgun Gothic"/>
                          <a:cs typeface="Malgun Gothic"/>
                          <a:sym typeface="Malgun Gothic"/>
                        </a:rPr>
                        <a:t>0</a:t>
                      </a:r>
                      <a:endParaRPr sz="1100" b="0"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 xmlns:a16="http://schemas.microsoft.com/office/drawing/2014/main" val="10007"/>
                  </a:ext>
                </a:extLst>
              </a:tr>
              <a:tr h="229200">
                <a:tc>
                  <a:txBody>
                    <a:bodyPr/>
                    <a:lstStyle/>
                    <a:p>
                      <a:pPr marL="0" marR="0" lvl="0" indent="0" algn="l" rtl="0">
                        <a:spcBef>
                          <a:spcPts val="0"/>
                        </a:spcBef>
                        <a:spcAft>
                          <a:spcPts val="0"/>
                        </a:spcAft>
                        <a:buNone/>
                      </a:pPr>
                      <a:r>
                        <a:rPr lang="ko-KR" sz="1100" b="0" i="0" u="none" strike="noStrike" cap="none">
                          <a:solidFill>
                            <a:srgbClr val="000000"/>
                          </a:solidFill>
                          <a:latin typeface="Malgun Gothic"/>
                          <a:ea typeface="Malgun Gothic"/>
                          <a:cs typeface="Malgun Gothic"/>
                          <a:sym typeface="Malgun Gothic"/>
                        </a:rPr>
                        <a:t>AI 모델 개발 및 학습</a:t>
                      </a:r>
                      <a:endParaRPr sz="1100" b="0"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ko-KR" sz="1100" b="0" i="0" u="none" strike="noStrike" cap="none">
                          <a:solidFill>
                            <a:srgbClr val="000000"/>
                          </a:solidFill>
                          <a:latin typeface="Malgun Gothic"/>
                          <a:ea typeface="Malgun Gothic"/>
                          <a:cs typeface="Malgun Gothic"/>
                          <a:sym typeface="Malgun Gothic"/>
                        </a:rPr>
                        <a:t>500,000,000</a:t>
                      </a:r>
                      <a:endParaRPr sz="1100" b="0"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ko-KR" sz="1100" b="0" i="0" u="none" strike="noStrike" cap="none">
                          <a:solidFill>
                            <a:srgbClr val="000000"/>
                          </a:solidFill>
                          <a:latin typeface="Malgun Gothic"/>
                          <a:ea typeface="Malgun Gothic"/>
                          <a:cs typeface="Malgun Gothic"/>
                          <a:sym typeface="Malgun Gothic"/>
                        </a:rPr>
                        <a:t>0</a:t>
                      </a:r>
                      <a:endParaRPr sz="1100" b="0"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ko-KR" sz="1100" b="0" i="0" u="none" strike="noStrike" cap="none">
                          <a:solidFill>
                            <a:srgbClr val="000000"/>
                          </a:solidFill>
                          <a:latin typeface="Malgun Gothic"/>
                          <a:ea typeface="Malgun Gothic"/>
                          <a:cs typeface="Malgun Gothic"/>
                          <a:sym typeface="Malgun Gothic"/>
                        </a:rPr>
                        <a:t>0</a:t>
                      </a:r>
                      <a:endParaRPr sz="1100" b="0"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 xmlns:a16="http://schemas.microsoft.com/office/drawing/2014/main" val="10008"/>
                  </a:ext>
                </a:extLst>
              </a:tr>
              <a:tr h="229200">
                <a:tc>
                  <a:txBody>
                    <a:bodyPr/>
                    <a:lstStyle/>
                    <a:p>
                      <a:pPr marL="0" marR="0" lvl="0" indent="0" algn="l" rtl="0">
                        <a:spcBef>
                          <a:spcPts val="0"/>
                        </a:spcBef>
                        <a:spcAft>
                          <a:spcPts val="0"/>
                        </a:spcAft>
                        <a:buNone/>
                      </a:pPr>
                      <a:r>
                        <a:rPr lang="ko-KR" sz="1100" b="0" i="0" u="none" strike="noStrike" cap="none">
                          <a:solidFill>
                            <a:srgbClr val="000000"/>
                          </a:solidFill>
                          <a:latin typeface="Malgun Gothic"/>
                          <a:ea typeface="Malgun Gothic"/>
                          <a:cs typeface="Malgun Gothic"/>
                          <a:sym typeface="Malgun Gothic"/>
                        </a:rPr>
                        <a:t>서버 구축 및 클라우드 비용</a:t>
                      </a:r>
                      <a:endParaRPr sz="1100" b="0"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ko-KR" sz="1100" b="0" i="0" u="none" strike="noStrike" cap="none">
                          <a:solidFill>
                            <a:srgbClr val="000000"/>
                          </a:solidFill>
                          <a:latin typeface="Malgun Gothic"/>
                          <a:ea typeface="Malgun Gothic"/>
                          <a:cs typeface="Malgun Gothic"/>
                          <a:sym typeface="Malgun Gothic"/>
                        </a:rPr>
                        <a:t>100,000,000</a:t>
                      </a:r>
                      <a:endParaRPr sz="1100" b="0"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ko-KR" sz="1100" b="0" i="0" u="none" strike="noStrike" cap="none">
                          <a:solidFill>
                            <a:srgbClr val="000000"/>
                          </a:solidFill>
                          <a:latin typeface="Malgun Gothic"/>
                          <a:ea typeface="Malgun Gothic"/>
                          <a:cs typeface="Malgun Gothic"/>
                          <a:sym typeface="Malgun Gothic"/>
                        </a:rPr>
                        <a:t>0</a:t>
                      </a:r>
                      <a:endParaRPr sz="1100" b="0"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ko-KR" sz="1100" b="0" i="0" u="none" strike="noStrike" cap="none">
                          <a:solidFill>
                            <a:srgbClr val="000000"/>
                          </a:solidFill>
                          <a:latin typeface="Malgun Gothic"/>
                          <a:ea typeface="Malgun Gothic"/>
                          <a:cs typeface="Malgun Gothic"/>
                          <a:sym typeface="Malgun Gothic"/>
                        </a:rPr>
                        <a:t>0</a:t>
                      </a:r>
                      <a:endParaRPr sz="1100" b="0"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 xmlns:a16="http://schemas.microsoft.com/office/drawing/2014/main" val="10009"/>
                  </a:ext>
                </a:extLst>
              </a:tr>
              <a:tr h="229200">
                <a:tc>
                  <a:txBody>
                    <a:bodyPr/>
                    <a:lstStyle/>
                    <a:p>
                      <a:pPr marL="0" marR="0" lvl="0" indent="0" algn="l" rtl="0">
                        <a:spcBef>
                          <a:spcPts val="0"/>
                        </a:spcBef>
                        <a:spcAft>
                          <a:spcPts val="0"/>
                        </a:spcAft>
                        <a:buNone/>
                      </a:pPr>
                      <a:r>
                        <a:rPr lang="ko-KR" sz="1100" b="0" i="0" u="none" strike="noStrike" cap="none">
                          <a:solidFill>
                            <a:srgbClr val="000000"/>
                          </a:solidFill>
                          <a:latin typeface="Malgun Gothic"/>
                          <a:ea typeface="Malgun Gothic"/>
                          <a:cs typeface="Malgun Gothic"/>
                          <a:sym typeface="Malgun Gothic"/>
                        </a:rPr>
                        <a:t>앱 개발 (iOS/Android)</a:t>
                      </a:r>
                      <a:endParaRPr sz="1100" b="0"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ko-KR" sz="1100" b="0" i="0" u="none" strike="noStrike" cap="none">
                          <a:solidFill>
                            <a:srgbClr val="000000"/>
                          </a:solidFill>
                          <a:latin typeface="Malgun Gothic"/>
                          <a:ea typeface="Malgun Gothic"/>
                          <a:cs typeface="Malgun Gothic"/>
                          <a:sym typeface="Malgun Gothic"/>
                        </a:rPr>
                        <a:t>100,000,000</a:t>
                      </a:r>
                      <a:endParaRPr sz="1100" b="0"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ko-KR" sz="1100" b="0" i="0" u="none" strike="noStrike" cap="none">
                          <a:solidFill>
                            <a:srgbClr val="000000"/>
                          </a:solidFill>
                          <a:latin typeface="Malgun Gothic"/>
                          <a:ea typeface="Malgun Gothic"/>
                          <a:cs typeface="Malgun Gothic"/>
                          <a:sym typeface="Malgun Gothic"/>
                        </a:rPr>
                        <a:t>0</a:t>
                      </a:r>
                      <a:endParaRPr sz="1100" b="0"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ko-KR" sz="1100" b="0" i="0" u="none" strike="noStrike" cap="none">
                          <a:solidFill>
                            <a:srgbClr val="000000"/>
                          </a:solidFill>
                          <a:latin typeface="Malgun Gothic"/>
                          <a:ea typeface="Malgun Gothic"/>
                          <a:cs typeface="Malgun Gothic"/>
                          <a:sym typeface="Malgun Gothic"/>
                        </a:rPr>
                        <a:t>0</a:t>
                      </a:r>
                      <a:endParaRPr sz="1100" b="0"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 xmlns:a16="http://schemas.microsoft.com/office/drawing/2014/main" val="10010"/>
                  </a:ext>
                </a:extLst>
              </a:tr>
              <a:tr h="229200">
                <a:tc>
                  <a:txBody>
                    <a:bodyPr/>
                    <a:lstStyle/>
                    <a:p>
                      <a:pPr marL="0" marR="0" lvl="0" indent="0" algn="l" rtl="0">
                        <a:spcBef>
                          <a:spcPts val="0"/>
                        </a:spcBef>
                        <a:spcAft>
                          <a:spcPts val="0"/>
                        </a:spcAft>
                        <a:buNone/>
                      </a:pPr>
                      <a:r>
                        <a:rPr lang="ko-KR" sz="1100" b="0" i="0" u="none" strike="noStrike" cap="none">
                          <a:solidFill>
                            <a:srgbClr val="000000"/>
                          </a:solidFill>
                          <a:latin typeface="Malgun Gothic"/>
                          <a:ea typeface="Malgun Gothic"/>
                          <a:cs typeface="Malgun Gothic"/>
                          <a:sym typeface="Malgun Gothic"/>
                        </a:rPr>
                        <a:t>법률 및 컨설팅 비용</a:t>
                      </a:r>
                      <a:endParaRPr sz="1100" b="0"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ko-KR" sz="1100" b="0" i="0" u="none" strike="noStrike" cap="none">
                          <a:solidFill>
                            <a:srgbClr val="000000"/>
                          </a:solidFill>
                          <a:latin typeface="Malgun Gothic"/>
                          <a:ea typeface="Malgun Gothic"/>
                          <a:cs typeface="Malgun Gothic"/>
                          <a:sym typeface="Malgun Gothic"/>
                        </a:rPr>
                        <a:t>50,000,000</a:t>
                      </a:r>
                      <a:endParaRPr sz="1100" b="0"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ko-KR" sz="1100" b="0" i="0" u="none" strike="noStrike" cap="none">
                          <a:solidFill>
                            <a:srgbClr val="000000"/>
                          </a:solidFill>
                          <a:latin typeface="Malgun Gothic"/>
                          <a:ea typeface="Malgun Gothic"/>
                          <a:cs typeface="Malgun Gothic"/>
                          <a:sym typeface="Malgun Gothic"/>
                        </a:rPr>
                        <a:t>0</a:t>
                      </a:r>
                      <a:endParaRPr sz="1100" b="0"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ko-KR" sz="1100" b="0" i="0" u="none" strike="noStrike" cap="none">
                          <a:solidFill>
                            <a:srgbClr val="000000"/>
                          </a:solidFill>
                          <a:latin typeface="Malgun Gothic"/>
                          <a:ea typeface="Malgun Gothic"/>
                          <a:cs typeface="Malgun Gothic"/>
                          <a:sym typeface="Malgun Gothic"/>
                        </a:rPr>
                        <a:t>0</a:t>
                      </a:r>
                      <a:endParaRPr sz="1100" b="0"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 xmlns:a16="http://schemas.microsoft.com/office/drawing/2014/main" val="10011"/>
                  </a:ext>
                </a:extLst>
              </a:tr>
              <a:tr h="229200">
                <a:tc>
                  <a:txBody>
                    <a:bodyPr/>
                    <a:lstStyle/>
                    <a:p>
                      <a:pPr marL="0" marR="0" lvl="0" indent="0" algn="l" rtl="0">
                        <a:spcBef>
                          <a:spcPts val="0"/>
                        </a:spcBef>
                        <a:spcAft>
                          <a:spcPts val="0"/>
                        </a:spcAft>
                        <a:buNone/>
                      </a:pPr>
                      <a:r>
                        <a:rPr lang="ko-KR" sz="1100" b="1" i="0" u="none" strike="noStrike" cap="none">
                          <a:solidFill>
                            <a:srgbClr val="000000"/>
                          </a:solidFill>
                          <a:latin typeface="Malgun Gothic"/>
                          <a:ea typeface="Malgun Gothic"/>
                          <a:cs typeface="Malgun Gothic"/>
                          <a:sym typeface="Malgun Gothic"/>
                        </a:rPr>
                        <a:t>3. 연간 운영 비용</a:t>
                      </a:r>
                      <a:endParaRPr sz="1100" b="1"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ko-KR" sz="1100" b="0" i="0" u="none" strike="noStrike" cap="none">
                          <a:solidFill>
                            <a:srgbClr val="000000"/>
                          </a:solidFill>
                          <a:latin typeface="Malgun Gothic"/>
                          <a:ea typeface="Malgun Gothic"/>
                          <a:cs typeface="Malgun Gothic"/>
                          <a:sym typeface="Malgun Gothic"/>
                        </a:rPr>
                        <a:t>270,000,000</a:t>
                      </a:r>
                      <a:endParaRPr sz="1100" b="0"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ko-KR" sz="1100" b="0" i="0" u="none" strike="noStrike" cap="none">
                          <a:solidFill>
                            <a:srgbClr val="000000"/>
                          </a:solidFill>
                          <a:latin typeface="Malgun Gothic"/>
                          <a:ea typeface="Malgun Gothic"/>
                          <a:cs typeface="Malgun Gothic"/>
                          <a:sym typeface="Malgun Gothic"/>
                        </a:rPr>
                        <a:t>1,150,000,000</a:t>
                      </a:r>
                      <a:endParaRPr sz="1100" b="0"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ko-KR" sz="1100" b="0" i="0" u="none" strike="noStrike" cap="none">
                          <a:solidFill>
                            <a:srgbClr val="000000"/>
                          </a:solidFill>
                          <a:latin typeface="Malgun Gothic"/>
                          <a:ea typeface="Malgun Gothic"/>
                          <a:cs typeface="Malgun Gothic"/>
                          <a:sym typeface="Malgun Gothic"/>
                        </a:rPr>
                        <a:t>2,250,000,000</a:t>
                      </a:r>
                      <a:endParaRPr sz="1100" b="0"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 xmlns:a16="http://schemas.microsoft.com/office/drawing/2014/main" val="10012"/>
                  </a:ext>
                </a:extLst>
              </a:tr>
              <a:tr h="229200">
                <a:tc>
                  <a:txBody>
                    <a:bodyPr/>
                    <a:lstStyle/>
                    <a:p>
                      <a:pPr marL="0" marR="0" lvl="0" indent="0" algn="l" rtl="0">
                        <a:spcBef>
                          <a:spcPts val="0"/>
                        </a:spcBef>
                        <a:spcAft>
                          <a:spcPts val="0"/>
                        </a:spcAft>
                        <a:buNone/>
                      </a:pPr>
                      <a:r>
                        <a:rPr lang="ko-KR" sz="1100" b="0" i="0" u="none" strike="noStrike" cap="none">
                          <a:solidFill>
                            <a:srgbClr val="000000"/>
                          </a:solidFill>
                          <a:latin typeface="Malgun Gothic"/>
                          <a:ea typeface="Malgun Gothic"/>
                          <a:cs typeface="Malgun Gothic"/>
                          <a:sym typeface="Malgun Gothic"/>
                        </a:rPr>
                        <a:t>서버 유지 및 클라우드 비용 </a:t>
                      </a:r>
                      <a:endParaRPr sz="1100" b="0"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ko-KR" sz="1100" b="0" i="0" u="none" strike="noStrike" cap="none">
                          <a:solidFill>
                            <a:srgbClr val="000000"/>
                          </a:solidFill>
                          <a:latin typeface="Malgun Gothic"/>
                          <a:ea typeface="Malgun Gothic"/>
                          <a:cs typeface="Malgun Gothic"/>
                          <a:sym typeface="Malgun Gothic"/>
                        </a:rPr>
                        <a:t>30,000,000</a:t>
                      </a:r>
                      <a:endParaRPr sz="1100" b="0"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ko-KR" sz="1100" b="0" i="0" u="none" strike="noStrike" cap="none">
                          <a:solidFill>
                            <a:srgbClr val="000000"/>
                          </a:solidFill>
                          <a:latin typeface="Malgun Gothic"/>
                          <a:ea typeface="Malgun Gothic"/>
                          <a:cs typeface="Malgun Gothic"/>
                          <a:sym typeface="Malgun Gothic"/>
                        </a:rPr>
                        <a:t>150,000,000</a:t>
                      </a:r>
                      <a:endParaRPr sz="1100" b="0"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ko-KR" sz="1100" b="0" i="0" u="none" strike="noStrike" cap="none">
                          <a:solidFill>
                            <a:srgbClr val="000000"/>
                          </a:solidFill>
                          <a:latin typeface="Malgun Gothic"/>
                          <a:ea typeface="Malgun Gothic"/>
                          <a:cs typeface="Malgun Gothic"/>
                          <a:sym typeface="Malgun Gothic"/>
                        </a:rPr>
                        <a:t>300,000,000</a:t>
                      </a:r>
                      <a:endParaRPr sz="1100" b="0"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 xmlns:a16="http://schemas.microsoft.com/office/drawing/2014/main" val="10013"/>
                  </a:ext>
                </a:extLst>
              </a:tr>
              <a:tr h="229200">
                <a:tc>
                  <a:txBody>
                    <a:bodyPr/>
                    <a:lstStyle/>
                    <a:p>
                      <a:pPr marL="0" marR="0" lvl="0" indent="0" algn="l" rtl="0">
                        <a:spcBef>
                          <a:spcPts val="0"/>
                        </a:spcBef>
                        <a:spcAft>
                          <a:spcPts val="0"/>
                        </a:spcAft>
                        <a:buNone/>
                      </a:pPr>
                      <a:r>
                        <a:rPr lang="ko-KR" sz="1100" b="0" i="0" u="none" strike="noStrike" cap="none">
                          <a:solidFill>
                            <a:srgbClr val="000000"/>
                          </a:solidFill>
                          <a:latin typeface="Malgun Gothic"/>
                          <a:ea typeface="Malgun Gothic"/>
                          <a:cs typeface="Malgun Gothic"/>
                          <a:sym typeface="Malgun Gothic"/>
                        </a:rPr>
                        <a:t>마케팅 비용</a:t>
                      </a:r>
                      <a:endParaRPr sz="1100" b="0"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ko-KR" sz="1100" b="0" i="0" u="none" strike="noStrike" cap="none">
                          <a:solidFill>
                            <a:srgbClr val="000000"/>
                          </a:solidFill>
                          <a:latin typeface="Malgun Gothic"/>
                          <a:ea typeface="Malgun Gothic"/>
                          <a:cs typeface="Malgun Gothic"/>
                          <a:sym typeface="Malgun Gothic"/>
                        </a:rPr>
                        <a:t>50,000,000</a:t>
                      </a:r>
                      <a:endParaRPr sz="1100" b="0"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ko-KR" sz="1100" b="0" i="0" u="none" strike="noStrike" cap="none">
                          <a:solidFill>
                            <a:srgbClr val="000000"/>
                          </a:solidFill>
                          <a:latin typeface="Malgun Gothic"/>
                          <a:ea typeface="Malgun Gothic"/>
                          <a:cs typeface="Malgun Gothic"/>
                          <a:sym typeface="Malgun Gothic"/>
                        </a:rPr>
                        <a:t>50,000,000</a:t>
                      </a:r>
                      <a:endParaRPr sz="1100" b="0"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ko-KR" sz="1100" b="0" i="0" u="none" strike="noStrike" cap="none">
                          <a:solidFill>
                            <a:srgbClr val="000000"/>
                          </a:solidFill>
                          <a:latin typeface="Malgun Gothic"/>
                          <a:ea typeface="Malgun Gothic"/>
                          <a:cs typeface="Malgun Gothic"/>
                          <a:sym typeface="Malgun Gothic"/>
                        </a:rPr>
                        <a:t>50,000,000</a:t>
                      </a:r>
                      <a:endParaRPr sz="1100" b="0"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 xmlns:a16="http://schemas.microsoft.com/office/drawing/2014/main" val="10014"/>
                  </a:ext>
                </a:extLst>
              </a:tr>
              <a:tr h="229200">
                <a:tc>
                  <a:txBody>
                    <a:bodyPr/>
                    <a:lstStyle/>
                    <a:p>
                      <a:pPr marL="0" marR="0" lvl="0" indent="0" algn="l" rtl="0">
                        <a:spcBef>
                          <a:spcPts val="0"/>
                        </a:spcBef>
                        <a:spcAft>
                          <a:spcPts val="0"/>
                        </a:spcAft>
                        <a:buNone/>
                      </a:pPr>
                      <a:r>
                        <a:rPr lang="ko-KR" sz="1100" b="0" i="0" u="none" strike="noStrike" cap="none">
                          <a:solidFill>
                            <a:srgbClr val="000000"/>
                          </a:solidFill>
                          <a:latin typeface="Malgun Gothic"/>
                          <a:ea typeface="Malgun Gothic"/>
                          <a:cs typeface="Malgun Gothic"/>
                          <a:sym typeface="Malgun Gothic"/>
                        </a:rPr>
                        <a:t>기술 지원 및 업데이트</a:t>
                      </a:r>
                      <a:endParaRPr sz="1100" b="0"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ko-KR" sz="1100" b="0" i="0" u="none" strike="noStrike" cap="none">
                          <a:solidFill>
                            <a:srgbClr val="000000"/>
                          </a:solidFill>
                          <a:latin typeface="Malgun Gothic"/>
                          <a:ea typeface="Malgun Gothic"/>
                          <a:cs typeface="Malgun Gothic"/>
                          <a:sym typeface="Malgun Gothic"/>
                        </a:rPr>
                        <a:t>40,000,000</a:t>
                      </a:r>
                      <a:endParaRPr sz="1100" b="0"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ko-KR" sz="1100" b="0" i="0" u="none" strike="noStrike" cap="none">
                          <a:solidFill>
                            <a:srgbClr val="000000"/>
                          </a:solidFill>
                          <a:latin typeface="Malgun Gothic"/>
                          <a:ea typeface="Malgun Gothic"/>
                          <a:cs typeface="Malgun Gothic"/>
                          <a:sym typeface="Malgun Gothic"/>
                        </a:rPr>
                        <a:t>200,000,000</a:t>
                      </a:r>
                      <a:endParaRPr sz="1100" b="0"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ko-KR" sz="1100" b="0" i="0" u="none" strike="noStrike" cap="none">
                          <a:solidFill>
                            <a:srgbClr val="000000"/>
                          </a:solidFill>
                          <a:latin typeface="Malgun Gothic"/>
                          <a:ea typeface="Malgun Gothic"/>
                          <a:cs typeface="Malgun Gothic"/>
                          <a:sym typeface="Malgun Gothic"/>
                        </a:rPr>
                        <a:t>400,000,000</a:t>
                      </a:r>
                      <a:endParaRPr sz="1100" b="0"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 xmlns:a16="http://schemas.microsoft.com/office/drawing/2014/main" val="10015"/>
                  </a:ext>
                </a:extLst>
              </a:tr>
              <a:tr h="229200">
                <a:tc>
                  <a:txBody>
                    <a:bodyPr/>
                    <a:lstStyle/>
                    <a:p>
                      <a:pPr marL="0" marR="0" lvl="0" indent="0" algn="l" rtl="0">
                        <a:spcBef>
                          <a:spcPts val="0"/>
                        </a:spcBef>
                        <a:spcAft>
                          <a:spcPts val="0"/>
                        </a:spcAft>
                        <a:buNone/>
                      </a:pPr>
                      <a:r>
                        <a:rPr lang="ko-KR" sz="1100" b="0" i="0" u="none" strike="noStrike" cap="none">
                          <a:solidFill>
                            <a:srgbClr val="000000"/>
                          </a:solidFill>
                          <a:latin typeface="Malgun Gothic"/>
                          <a:ea typeface="Malgun Gothic"/>
                          <a:cs typeface="Malgun Gothic"/>
                          <a:sym typeface="Malgun Gothic"/>
                        </a:rPr>
                        <a:t>인건비 </a:t>
                      </a:r>
                      <a:endParaRPr sz="900" b="0"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ko-KR" sz="1100" b="0" i="0" u="none" strike="noStrike" cap="none">
                          <a:solidFill>
                            <a:srgbClr val="000000"/>
                          </a:solidFill>
                          <a:latin typeface="Malgun Gothic"/>
                          <a:ea typeface="Malgun Gothic"/>
                          <a:cs typeface="Malgun Gothic"/>
                          <a:sym typeface="Malgun Gothic"/>
                        </a:rPr>
                        <a:t>150,000,000</a:t>
                      </a:r>
                      <a:endParaRPr sz="1100" b="0"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ko-KR" sz="1100" b="0" i="0" u="none" strike="noStrike" cap="none">
                          <a:solidFill>
                            <a:srgbClr val="000000"/>
                          </a:solidFill>
                          <a:latin typeface="Malgun Gothic"/>
                          <a:ea typeface="Malgun Gothic"/>
                          <a:cs typeface="Malgun Gothic"/>
                          <a:sym typeface="Malgun Gothic"/>
                        </a:rPr>
                        <a:t>750,000,000</a:t>
                      </a:r>
                      <a:endParaRPr sz="1100" b="0"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r" rtl="0">
                        <a:spcBef>
                          <a:spcPts val="0"/>
                        </a:spcBef>
                        <a:spcAft>
                          <a:spcPts val="0"/>
                        </a:spcAft>
                        <a:buNone/>
                      </a:pPr>
                      <a:r>
                        <a:rPr lang="ko-KR" sz="1100" b="0" i="0" u="none" strike="noStrike" cap="none">
                          <a:solidFill>
                            <a:srgbClr val="000000"/>
                          </a:solidFill>
                          <a:latin typeface="Malgun Gothic"/>
                          <a:ea typeface="Malgun Gothic"/>
                          <a:cs typeface="Malgun Gothic"/>
                          <a:sym typeface="Malgun Gothic"/>
                        </a:rPr>
                        <a:t>1,500,000,000</a:t>
                      </a:r>
                      <a:endParaRPr sz="1100" b="0"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 xmlns:a16="http://schemas.microsoft.com/office/drawing/2014/main" val="10016"/>
                  </a:ext>
                </a:extLst>
              </a:tr>
              <a:tr h="229200">
                <a:tc>
                  <a:txBody>
                    <a:bodyPr/>
                    <a:lstStyle/>
                    <a:p>
                      <a:pPr marL="0" marR="0" lvl="0" indent="0" algn="l" rtl="0">
                        <a:spcBef>
                          <a:spcPts val="0"/>
                        </a:spcBef>
                        <a:spcAft>
                          <a:spcPts val="0"/>
                        </a:spcAft>
                        <a:buNone/>
                      </a:pPr>
                      <a:r>
                        <a:rPr lang="ko-KR" sz="1100" b="1" i="0" u="none" strike="noStrike" cap="none">
                          <a:solidFill>
                            <a:srgbClr val="000000"/>
                          </a:solidFill>
                          <a:latin typeface="Malgun Gothic"/>
                          <a:ea typeface="Malgun Gothic"/>
                          <a:cs typeface="Malgun Gothic"/>
                          <a:sym typeface="Malgun Gothic"/>
                        </a:rPr>
                        <a:t>순이익</a:t>
                      </a:r>
                      <a:endParaRPr sz="1100" b="1"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E6F7"/>
                    </a:solidFill>
                  </a:tcPr>
                </a:tc>
                <a:tc>
                  <a:txBody>
                    <a:bodyPr/>
                    <a:lstStyle/>
                    <a:p>
                      <a:pPr marL="0" marR="0" lvl="0" indent="0" algn="r" rtl="0">
                        <a:spcBef>
                          <a:spcPts val="0"/>
                        </a:spcBef>
                        <a:spcAft>
                          <a:spcPts val="0"/>
                        </a:spcAft>
                        <a:buNone/>
                      </a:pPr>
                      <a:r>
                        <a:rPr lang="ko-KR" sz="1100" b="0" i="0" u="none" strike="noStrike" cap="none">
                          <a:solidFill>
                            <a:srgbClr val="000000"/>
                          </a:solidFill>
                          <a:latin typeface="Malgun Gothic"/>
                          <a:ea typeface="Malgun Gothic"/>
                          <a:cs typeface="Malgun Gothic"/>
                          <a:sym typeface="Malgun Gothic"/>
                        </a:rPr>
                        <a:t>-863,000,000</a:t>
                      </a:r>
                      <a:endParaRPr sz="1100" b="0"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E6F7"/>
                    </a:solidFill>
                  </a:tcPr>
                </a:tc>
                <a:tc>
                  <a:txBody>
                    <a:bodyPr/>
                    <a:lstStyle/>
                    <a:p>
                      <a:pPr marL="0" marR="0" lvl="0" indent="0" algn="r" rtl="0">
                        <a:spcBef>
                          <a:spcPts val="0"/>
                        </a:spcBef>
                        <a:spcAft>
                          <a:spcPts val="0"/>
                        </a:spcAft>
                        <a:buNone/>
                      </a:pPr>
                      <a:r>
                        <a:rPr lang="ko-KR" sz="1100" b="0" i="0" u="none" strike="noStrike" cap="none">
                          <a:solidFill>
                            <a:srgbClr val="000000"/>
                          </a:solidFill>
                          <a:latin typeface="Malgun Gothic"/>
                          <a:ea typeface="Malgun Gothic"/>
                          <a:cs typeface="Malgun Gothic"/>
                          <a:sym typeface="Malgun Gothic"/>
                        </a:rPr>
                        <a:t>1,029,000,000</a:t>
                      </a:r>
                      <a:endParaRPr sz="1100" b="0"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E6F7"/>
                    </a:solidFill>
                  </a:tcPr>
                </a:tc>
                <a:tc>
                  <a:txBody>
                    <a:bodyPr/>
                    <a:lstStyle/>
                    <a:p>
                      <a:pPr marL="0" marR="0" lvl="0" indent="0" algn="r" rtl="0">
                        <a:spcBef>
                          <a:spcPts val="0"/>
                        </a:spcBef>
                        <a:spcAft>
                          <a:spcPts val="0"/>
                        </a:spcAft>
                        <a:buNone/>
                      </a:pPr>
                      <a:r>
                        <a:rPr lang="ko-KR" sz="1100" b="0" i="0" u="none" strike="noStrike" cap="none">
                          <a:solidFill>
                            <a:srgbClr val="000000"/>
                          </a:solidFill>
                          <a:latin typeface="Malgun Gothic"/>
                          <a:ea typeface="Malgun Gothic"/>
                          <a:cs typeface="Malgun Gothic"/>
                          <a:sym typeface="Malgun Gothic"/>
                        </a:rPr>
                        <a:t>3,720,000,000</a:t>
                      </a:r>
                      <a:endParaRPr sz="1100" b="0"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FE6F7"/>
                    </a:solidFill>
                  </a:tcPr>
                </a:tc>
                <a:extLst>
                  <a:ext uri="{0D108BD9-81ED-4DB2-BD59-A6C34878D82A}">
                    <a16:rowId xmlns="" xmlns:a16="http://schemas.microsoft.com/office/drawing/2014/main" val="10017"/>
                  </a:ext>
                </a:extLst>
              </a:tr>
              <a:tr h="229200">
                <a:tc>
                  <a:txBody>
                    <a:bodyPr/>
                    <a:lstStyle/>
                    <a:p>
                      <a:pPr marL="0" marR="0" lvl="0" indent="0" algn="l" rtl="0">
                        <a:spcBef>
                          <a:spcPts val="0"/>
                        </a:spcBef>
                        <a:spcAft>
                          <a:spcPts val="0"/>
                        </a:spcAft>
                        <a:buNone/>
                      </a:pPr>
                      <a:r>
                        <a:rPr lang="ko-KR" sz="1100" b="1" i="0" u="none" strike="noStrike" cap="none">
                          <a:solidFill>
                            <a:srgbClr val="000000"/>
                          </a:solidFill>
                          <a:latin typeface="Malgun Gothic"/>
                          <a:ea typeface="Malgun Gothic"/>
                          <a:cs typeface="Malgun Gothic"/>
                          <a:sym typeface="Malgun Gothic"/>
                        </a:rPr>
                        <a:t>누적 이익</a:t>
                      </a:r>
                      <a:endParaRPr sz="1100" b="1"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C0CDEF"/>
                    </a:solidFill>
                  </a:tcPr>
                </a:tc>
                <a:tc>
                  <a:txBody>
                    <a:bodyPr/>
                    <a:lstStyle/>
                    <a:p>
                      <a:pPr marL="0" marR="0" lvl="0" indent="0" algn="r" rtl="0">
                        <a:spcBef>
                          <a:spcPts val="0"/>
                        </a:spcBef>
                        <a:spcAft>
                          <a:spcPts val="0"/>
                        </a:spcAft>
                        <a:buNone/>
                      </a:pPr>
                      <a:r>
                        <a:rPr lang="ko-KR" sz="1100" b="0" i="0" u="none" strike="noStrike" cap="none">
                          <a:solidFill>
                            <a:srgbClr val="000000"/>
                          </a:solidFill>
                          <a:latin typeface="Malgun Gothic"/>
                          <a:ea typeface="Malgun Gothic"/>
                          <a:cs typeface="Malgun Gothic"/>
                          <a:sym typeface="Malgun Gothic"/>
                        </a:rPr>
                        <a:t>-863,000,000</a:t>
                      </a:r>
                      <a:endParaRPr sz="1100" b="0"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C0CDEF"/>
                    </a:solidFill>
                  </a:tcPr>
                </a:tc>
                <a:tc>
                  <a:txBody>
                    <a:bodyPr/>
                    <a:lstStyle/>
                    <a:p>
                      <a:pPr marL="0" marR="0" lvl="0" indent="0" algn="r" rtl="0">
                        <a:spcBef>
                          <a:spcPts val="0"/>
                        </a:spcBef>
                        <a:spcAft>
                          <a:spcPts val="0"/>
                        </a:spcAft>
                        <a:buNone/>
                      </a:pPr>
                      <a:r>
                        <a:rPr lang="ko-KR" sz="1100" b="0" i="0" u="none" strike="noStrike" cap="none">
                          <a:solidFill>
                            <a:srgbClr val="000000"/>
                          </a:solidFill>
                          <a:latin typeface="Malgun Gothic"/>
                          <a:ea typeface="Malgun Gothic"/>
                          <a:cs typeface="Malgun Gothic"/>
                          <a:sym typeface="Malgun Gothic"/>
                        </a:rPr>
                        <a:t>166,000,000</a:t>
                      </a:r>
                      <a:endParaRPr sz="1100" b="0"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C0CDEF"/>
                    </a:solidFill>
                  </a:tcPr>
                </a:tc>
                <a:tc>
                  <a:txBody>
                    <a:bodyPr/>
                    <a:lstStyle/>
                    <a:p>
                      <a:pPr marL="0" marR="0" lvl="0" indent="0" algn="r" rtl="0">
                        <a:spcBef>
                          <a:spcPts val="0"/>
                        </a:spcBef>
                        <a:spcAft>
                          <a:spcPts val="0"/>
                        </a:spcAft>
                        <a:buNone/>
                      </a:pPr>
                      <a:r>
                        <a:rPr lang="ko-KR" sz="1100" b="0" i="0" u="none" strike="noStrike" cap="none">
                          <a:solidFill>
                            <a:srgbClr val="000000"/>
                          </a:solidFill>
                          <a:latin typeface="Malgun Gothic"/>
                          <a:ea typeface="Malgun Gothic"/>
                          <a:cs typeface="Malgun Gothic"/>
                          <a:sym typeface="Malgun Gothic"/>
                        </a:rPr>
                        <a:t>3,886,000,000</a:t>
                      </a:r>
                      <a:endParaRPr sz="1100" b="0" i="0" u="none" strike="noStrike" cap="none">
                        <a:solidFill>
                          <a:srgbClr val="000000"/>
                        </a:solidFill>
                        <a:latin typeface="Malgun Gothic"/>
                        <a:ea typeface="Malgun Gothic"/>
                        <a:cs typeface="Malgun Gothic"/>
                        <a:sym typeface="Malgun Gothic"/>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C0CDEF"/>
                    </a:solidFill>
                  </a:tcPr>
                </a:tc>
                <a:extLst>
                  <a:ext uri="{0D108BD9-81ED-4DB2-BD59-A6C34878D82A}">
                    <a16:rowId xmlns="" xmlns:a16="http://schemas.microsoft.com/office/drawing/2014/main" val="10018"/>
                  </a:ext>
                </a:extLst>
              </a:tr>
            </a:tbl>
          </a:graphicData>
        </a:graphic>
      </p:graphicFrame>
      <p:cxnSp>
        <p:nvCxnSpPr>
          <p:cNvPr id="147" name="Google Shape;147;p3"/>
          <p:cNvCxnSpPr/>
          <p:nvPr/>
        </p:nvCxnSpPr>
        <p:spPr>
          <a:xfrm flipH="1">
            <a:off x="2181226" y="3309257"/>
            <a:ext cx="2189388" cy="2456"/>
          </a:xfrm>
          <a:prstGeom prst="straightConnector1">
            <a:avLst/>
          </a:prstGeom>
          <a:noFill/>
          <a:ln w="9525" cap="flat" cmpd="sng">
            <a:solidFill>
              <a:srgbClr val="3B3B3B"/>
            </a:solidFill>
            <a:prstDash val="solid"/>
            <a:miter lim="8000"/>
            <a:headEnd type="oval" w="med" len="med"/>
            <a:tailEnd type="none" w="sm" len="sm"/>
          </a:ln>
        </p:spPr>
      </p:cxnSp>
      <p:sp>
        <p:nvSpPr>
          <p:cNvPr id="2" name="TextBox 1">
            <a:extLst>
              <a:ext uri="{FF2B5EF4-FFF2-40B4-BE49-F238E27FC236}">
                <a16:creationId xmlns="" xmlns:a16="http://schemas.microsoft.com/office/drawing/2014/main" id="{D394F1AF-71AB-AADA-8206-575269BA0DF1}"/>
              </a:ext>
            </a:extLst>
          </p:cNvPr>
          <p:cNvSpPr txBox="1"/>
          <p:nvPr/>
        </p:nvSpPr>
        <p:spPr>
          <a:xfrm>
            <a:off x="1258074" y="917428"/>
            <a:ext cx="2065950" cy="454933"/>
          </a:xfrm>
          <a:prstGeom prst="rect">
            <a:avLst/>
          </a:prstGeom>
          <a:noFill/>
        </p:spPr>
        <p:txBody>
          <a:bodyPr wrap="none" lIns="0" tIns="0" rIns="0" bIns="0" rtlCol="0">
            <a:spAutoFit/>
          </a:bodyPr>
          <a:lstStyle/>
          <a:p>
            <a:pPr>
              <a:lnSpc>
                <a:spcPct val="110000"/>
              </a:lnSpc>
            </a:pPr>
            <a:r>
              <a:rPr lang="ko-KR" altLang="en-US" sz="2800" spc="-70" dirty="0">
                <a:ln>
                  <a:solidFill>
                    <a:schemeClr val="accent1">
                      <a:alpha val="0"/>
                    </a:schemeClr>
                  </a:solidFill>
                </a:ln>
                <a:solidFill>
                  <a:schemeClr val="bg2"/>
                </a:solidFill>
                <a:latin typeface="나눔스퀘어 네오 Heavy" panose="00000A00000000000000" pitchFamily="2" charset="-127"/>
                <a:ea typeface="나눔스퀘어 네오 Heavy" panose="00000A00000000000000" pitchFamily="2" charset="-127"/>
              </a:rPr>
              <a:t>비즈니스 모델</a:t>
            </a:r>
          </a:p>
        </p:txBody>
      </p:sp>
      <p:sp>
        <p:nvSpPr>
          <p:cNvPr id="3" name="TextBox 2">
            <a:extLst>
              <a:ext uri="{FF2B5EF4-FFF2-40B4-BE49-F238E27FC236}">
                <a16:creationId xmlns="" xmlns:a16="http://schemas.microsoft.com/office/drawing/2014/main" id="{FFED2669-A9A3-B2AB-E469-C090FBA8258E}"/>
              </a:ext>
            </a:extLst>
          </p:cNvPr>
          <p:cNvSpPr txBox="1"/>
          <p:nvPr/>
        </p:nvSpPr>
        <p:spPr>
          <a:xfrm>
            <a:off x="1258074" y="633807"/>
            <a:ext cx="2115964" cy="215444"/>
          </a:xfrm>
          <a:prstGeom prst="rect">
            <a:avLst/>
          </a:prstGeom>
          <a:noFill/>
        </p:spPr>
        <p:txBody>
          <a:bodyPr wrap="none" lIns="0" tIns="0" rIns="0" bIns="0" rtlCol="0">
            <a:spAutoFit/>
          </a:bodyPr>
          <a:lstStyle>
            <a:defPPr>
              <a:defRPr lang="ko-KR"/>
            </a:defPPr>
            <a:lvl1pPr>
              <a:defRPr sz="1400" spc="-100">
                <a:ln>
                  <a:solidFill>
                    <a:schemeClr val="accent1">
                      <a:alpha val="0"/>
                    </a:schemeClr>
                  </a:solidFill>
                </a:ln>
                <a:solidFill>
                  <a:schemeClr val="accent1"/>
                </a:solidFill>
                <a:latin typeface="나눔스퀘어 네오 ExtraBold" panose="00000900000000000000" pitchFamily="2" charset="-127"/>
                <a:ea typeface="나눔스퀘어 네오 ExtraBold" panose="00000900000000000000" pitchFamily="2" charset="-127"/>
              </a:defRPr>
            </a:lvl1pPr>
          </a:lstStyle>
          <a:p>
            <a:r>
              <a:rPr lang="ko-KR" altLang="en-US" dirty="0">
                <a:solidFill>
                  <a:schemeClr val="tx2"/>
                </a:solidFill>
              </a:rPr>
              <a:t>비즈니스 </a:t>
            </a:r>
            <a:r>
              <a:rPr lang="en-US" altLang="ko-KR" dirty="0">
                <a:solidFill>
                  <a:schemeClr val="tx2"/>
                </a:solidFill>
              </a:rPr>
              <a:t>-</a:t>
            </a:r>
            <a:r>
              <a:rPr lang="ko-KR" altLang="en-US" dirty="0">
                <a:solidFill>
                  <a:schemeClr val="tx2"/>
                </a:solidFill>
              </a:rPr>
              <a:t> 사업화 방안 및 분석</a:t>
            </a:r>
            <a:endParaRPr lang="en-US" altLang="ko-KR" dirty="0">
              <a:solidFill>
                <a:schemeClr val="tx2"/>
              </a:solidFill>
            </a:endParaRPr>
          </a:p>
        </p:txBody>
      </p:sp>
      <p:sp>
        <p:nvSpPr>
          <p:cNvPr id="4" name="사각형: 둥근 위쪽 모서리 20">
            <a:extLst>
              <a:ext uri="{FF2B5EF4-FFF2-40B4-BE49-F238E27FC236}">
                <a16:creationId xmlns="" xmlns:a16="http://schemas.microsoft.com/office/drawing/2014/main" id="{0ED5B318-18F4-26D6-8EF1-F9833FC5C117}"/>
              </a:ext>
            </a:extLst>
          </p:cNvPr>
          <p:cNvSpPr/>
          <p:nvPr/>
        </p:nvSpPr>
        <p:spPr>
          <a:xfrm rot="10800000">
            <a:off x="766763" y="-1"/>
            <a:ext cx="360362" cy="1331120"/>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85000"/>
                  <a:lumOff val="15000"/>
                </a:schemeClr>
              </a:solidFill>
            </a:endParaRPr>
          </a:p>
        </p:txBody>
      </p:sp>
      <p:sp>
        <p:nvSpPr>
          <p:cNvPr id="5" name="TextBox 4">
            <a:extLst>
              <a:ext uri="{FF2B5EF4-FFF2-40B4-BE49-F238E27FC236}">
                <a16:creationId xmlns="" xmlns:a16="http://schemas.microsoft.com/office/drawing/2014/main" id="{4018A7A3-6882-1031-E66E-F3CB37FD7272}"/>
              </a:ext>
            </a:extLst>
          </p:cNvPr>
          <p:cNvSpPr txBox="1"/>
          <p:nvPr/>
        </p:nvSpPr>
        <p:spPr>
          <a:xfrm>
            <a:off x="806039" y="1023512"/>
            <a:ext cx="281808" cy="246221"/>
          </a:xfrm>
          <a:prstGeom prst="rect">
            <a:avLst/>
          </a:prstGeom>
          <a:noFill/>
        </p:spPr>
        <p:txBody>
          <a:bodyPr wrap="none" lIns="0" tIns="0" rIns="0" bIns="0" rtlCol="0">
            <a:spAutoFit/>
          </a:bodyPr>
          <a:lstStyle/>
          <a:p>
            <a:pPr algn="ctr"/>
            <a:r>
              <a:rPr lang="en-US" altLang="ko-KR" sz="1600" spc="-70" dirty="0">
                <a:ln>
                  <a:solidFill>
                    <a:schemeClr val="accent1">
                      <a:alpha val="0"/>
                    </a:schemeClr>
                  </a:solidFill>
                </a:ln>
                <a:solidFill>
                  <a:schemeClr val="bg1"/>
                </a:solidFill>
                <a:latin typeface="나눔스퀘어 네오 Heavy" panose="00000A00000000000000" pitchFamily="2" charset="-127"/>
                <a:ea typeface="나눔스퀘어 네오 Heavy" panose="00000A00000000000000" pitchFamily="2" charset="-127"/>
              </a:rPr>
              <a:t>03</a:t>
            </a:r>
            <a:endParaRPr lang="ko-KR" altLang="en-US" sz="1600" spc="-70" dirty="0">
              <a:ln>
                <a:solidFill>
                  <a:schemeClr val="accent1">
                    <a:alpha val="0"/>
                  </a:schemeClr>
                </a:solidFill>
              </a:ln>
              <a:solidFill>
                <a:schemeClr val="bg1"/>
              </a:solidFill>
              <a:latin typeface="나눔스퀘어 네오 Heavy" panose="00000A00000000000000" pitchFamily="2" charset="-127"/>
              <a:ea typeface="나눔스퀘어 네오 Heavy" panose="00000A00000000000000" pitchFamily="2" charset="-127"/>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4"/>
          <p:cNvSpPr/>
          <p:nvPr/>
        </p:nvSpPr>
        <p:spPr>
          <a:xfrm>
            <a:off x="788079" y="1656610"/>
            <a:ext cx="5307921" cy="4410791"/>
          </a:xfrm>
          <a:prstGeom prst="rect">
            <a:avLst/>
          </a:prstGeom>
          <a:solidFill>
            <a:srgbClr val="FFFFFF"/>
          </a:solidFill>
          <a:ln w="12700" cap="flat" cmpd="sng">
            <a:solidFill>
              <a:srgbClr val="3B3B3B"/>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mn-ea"/>
              <a:cs typeface="Calibri"/>
              <a:sym typeface="Calibri"/>
            </a:endParaRPr>
          </a:p>
        </p:txBody>
      </p:sp>
      <p:sp>
        <p:nvSpPr>
          <p:cNvPr id="154" name="Google Shape;154;p4"/>
          <p:cNvSpPr/>
          <p:nvPr/>
        </p:nvSpPr>
        <p:spPr>
          <a:xfrm>
            <a:off x="785690" y="1653889"/>
            <a:ext cx="5310310" cy="10294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mn-ea"/>
              <a:cs typeface="Calibri"/>
              <a:sym typeface="Calibri"/>
            </a:endParaRPr>
          </a:p>
        </p:txBody>
      </p:sp>
      <p:sp>
        <p:nvSpPr>
          <p:cNvPr id="155" name="Google Shape;155;p4"/>
          <p:cNvSpPr/>
          <p:nvPr/>
        </p:nvSpPr>
        <p:spPr>
          <a:xfrm>
            <a:off x="6289106" y="1660525"/>
            <a:ext cx="5128620" cy="4411132"/>
          </a:xfrm>
          <a:prstGeom prst="rect">
            <a:avLst/>
          </a:prstGeom>
          <a:solidFill>
            <a:schemeClr val="lt1"/>
          </a:solidFill>
          <a:ln w="1270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mn-ea"/>
              <a:cs typeface="Calibri"/>
              <a:sym typeface="Calibri"/>
            </a:endParaRPr>
          </a:p>
        </p:txBody>
      </p:sp>
      <p:sp>
        <p:nvSpPr>
          <p:cNvPr id="156" name="Google Shape;156;p4"/>
          <p:cNvSpPr/>
          <p:nvPr/>
        </p:nvSpPr>
        <p:spPr>
          <a:xfrm>
            <a:off x="6289106" y="1660525"/>
            <a:ext cx="5128619" cy="86877"/>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2"/>
              </a:solidFill>
              <a:latin typeface="+mn-ea"/>
              <a:cs typeface="Calibri"/>
              <a:sym typeface="Calibri"/>
            </a:endParaRPr>
          </a:p>
        </p:txBody>
      </p:sp>
      <p:sp>
        <p:nvSpPr>
          <p:cNvPr id="157" name="Google Shape;157;p4"/>
          <p:cNvSpPr txBox="1"/>
          <p:nvPr/>
        </p:nvSpPr>
        <p:spPr>
          <a:xfrm>
            <a:off x="1007903" y="1872764"/>
            <a:ext cx="4891087" cy="473976"/>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ko-KR" sz="2800" b="0" i="0" u="none" strike="noStrike" cap="none" dirty="0">
                <a:solidFill>
                  <a:schemeClr val="accent1"/>
                </a:solidFill>
                <a:latin typeface="+mn-ea"/>
                <a:cs typeface="Arial"/>
                <a:sym typeface="Arial"/>
              </a:rPr>
              <a:t>웨어러블 기기 연동</a:t>
            </a:r>
            <a:endParaRPr sz="2800" b="0" i="0" u="none" strike="noStrike" cap="none" dirty="0">
              <a:solidFill>
                <a:schemeClr val="accent1"/>
              </a:solidFill>
              <a:latin typeface="+mn-ea"/>
              <a:cs typeface="Arial"/>
              <a:sym typeface="Arial"/>
            </a:endParaRPr>
          </a:p>
        </p:txBody>
      </p:sp>
      <p:sp>
        <p:nvSpPr>
          <p:cNvPr id="158" name="Google Shape;158;p4"/>
          <p:cNvSpPr txBox="1"/>
          <p:nvPr/>
        </p:nvSpPr>
        <p:spPr>
          <a:xfrm>
            <a:off x="969169" y="2676525"/>
            <a:ext cx="4938712" cy="1323439"/>
          </a:xfrm>
          <a:prstGeom prst="rect">
            <a:avLst/>
          </a:prstGeom>
          <a:noFill/>
          <a:ln>
            <a:noFill/>
          </a:ln>
        </p:spPr>
        <p:txBody>
          <a:bodyPr spcFirstLastPara="1" wrap="square" lIns="0" tIns="0" rIns="0" bIns="0" anchor="t" anchorCtr="0">
            <a:spAutoFit/>
          </a:bodyPr>
          <a:lstStyle/>
          <a:p>
            <a:pPr marL="199920" marR="0" lvl="0" indent="-199920" algn="l" rtl="0">
              <a:spcBef>
                <a:spcPts val="0"/>
              </a:spcBef>
              <a:spcAft>
                <a:spcPts val="0"/>
              </a:spcAft>
              <a:buClr>
                <a:schemeClr val="accent1"/>
              </a:buClr>
              <a:buSzPts val="1400"/>
              <a:buFont typeface="Arial"/>
              <a:buChar char="•"/>
            </a:pPr>
            <a:r>
              <a:rPr lang="ko-KR" sz="1400" b="0" i="0" u="none" strike="noStrike" cap="none" dirty="0">
                <a:solidFill>
                  <a:schemeClr val="accent1"/>
                </a:solidFill>
                <a:latin typeface="+mn-ea"/>
                <a:cs typeface="Arial"/>
                <a:sym typeface="Arial"/>
              </a:rPr>
              <a:t>다양한 데이터 수집 가능</a:t>
            </a:r>
            <a:endParaRPr lang="en-US" altLang="ko-KR" sz="1400" b="0" i="0" u="none" strike="noStrike" cap="none" dirty="0">
              <a:solidFill>
                <a:schemeClr val="accent1"/>
              </a:solidFill>
              <a:latin typeface="+mn-ea"/>
              <a:cs typeface="Arial"/>
              <a:sym typeface="Arial"/>
            </a:endParaRPr>
          </a:p>
          <a:p>
            <a:pPr marL="199920" marR="0" lvl="0" indent="-199920" algn="l" rtl="0">
              <a:spcBef>
                <a:spcPts val="0"/>
              </a:spcBef>
              <a:spcAft>
                <a:spcPts val="0"/>
              </a:spcAft>
              <a:buClr>
                <a:schemeClr val="accent1"/>
              </a:buClr>
              <a:buSzPts val="1400"/>
              <a:buFont typeface="Arial"/>
              <a:buChar char="•"/>
            </a:pPr>
            <a:endParaRPr sz="400" b="0" i="0" u="none" strike="noStrike" cap="none" dirty="0">
              <a:solidFill>
                <a:schemeClr val="accent1"/>
              </a:solidFill>
              <a:latin typeface="+mn-ea"/>
              <a:cs typeface="Arial"/>
              <a:sym typeface="Arial"/>
            </a:endParaRPr>
          </a:p>
          <a:p>
            <a:pPr marL="0" marR="0" lvl="0" indent="0" rtl="0">
              <a:spcBef>
                <a:spcPts val="0"/>
              </a:spcBef>
              <a:spcAft>
                <a:spcPts val="0"/>
              </a:spcAft>
              <a:buClr>
                <a:schemeClr val="accent1"/>
              </a:buClr>
              <a:buSzPts val="1200"/>
              <a:buFont typeface="Arial"/>
              <a:buNone/>
            </a:pPr>
            <a:r>
              <a:rPr lang="ko-KR" sz="1200" b="0" i="0" u="none" strike="noStrike" cap="none" dirty="0">
                <a:solidFill>
                  <a:schemeClr val="accent1"/>
                </a:solidFill>
                <a:latin typeface="+mn-ea"/>
                <a:cs typeface="Arial"/>
                <a:sym typeface="Arial"/>
              </a:rPr>
              <a:t>심박수, 수면 패턴, 혈중 산소 포화도(SpO2), </a:t>
            </a:r>
            <a:r>
              <a:rPr lang="ko-KR" sz="1200" b="0" i="0" u="none" strike="noStrike" cap="none" dirty="0" err="1">
                <a:solidFill>
                  <a:schemeClr val="accent1"/>
                </a:solidFill>
                <a:latin typeface="+mn-ea"/>
                <a:cs typeface="Arial"/>
                <a:sym typeface="Arial"/>
              </a:rPr>
              <a:t>심박</a:t>
            </a:r>
            <a:r>
              <a:rPr lang="ko-KR" sz="1200" b="0" i="0" u="none" strike="noStrike" cap="none" dirty="0">
                <a:solidFill>
                  <a:schemeClr val="accent1"/>
                </a:solidFill>
                <a:latin typeface="+mn-ea"/>
                <a:cs typeface="Arial"/>
                <a:sym typeface="Arial"/>
              </a:rPr>
              <a:t> 변이도(HRV), 심전도(ECG), 스트레스 지수, 불규칙한 심장 박동 알림, 피부 온도, 활동량  등</a:t>
            </a:r>
            <a:endParaRPr sz="1200" b="0" i="0" u="none" strike="noStrike" cap="none" dirty="0">
              <a:solidFill>
                <a:schemeClr val="accent1"/>
              </a:solidFill>
              <a:latin typeface="+mn-ea"/>
              <a:cs typeface="Arial"/>
              <a:sym typeface="Arial"/>
            </a:endParaRPr>
          </a:p>
          <a:p>
            <a:pPr marL="0" marR="0" lvl="0" indent="0" algn="l" rtl="0">
              <a:spcBef>
                <a:spcPts val="0"/>
              </a:spcBef>
              <a:spcAft>
                <a:spcPts val="0"/>
              </a:spcAft>
              <a:buClr>
                <a:schemeClr val="accent1"/>
              </a:buClr>
              <a:buSzPts val="1400"/>
              <a:buFont typeface="Noto Sans Symbols"/>
              <a:buNone/>
            </a:pPr>
            <a:endParaRPr sz="1400" b="0" i="0" u="none" strike="noStrike" cap="none" dirty="0">
              <a:solidFill>
                <a:schemeClr val="accent1"/>
              </a:solidFill>
              <a:latin typeface="+mn-ea"/>
              <a:cs typeface="Arial"/>
              <a:sym typeface="Arial"/>
            </a:endParaRPr>
          </a:p>
          <a:p>
            <a:pPr marL="199920" marR="0" lvl="0" indent="-199920" algn="l" rtl="0">
              <a:spcBef>
                <a:spcPts val="0"/>
              </a:spcBef>
              <a:spcAft>
                <a:spcPts val="0"/>
              </a:spcAft>
              <a:buClr>
                <a:schemeClr val="accent1"/>
              </a:buClr>
              <a:buSzPts val="1400"/>
              <a:buFont typeface="Arial"/>
              <a:buChar char="•"/>
            </a:pPr>
            <a:r>
              <a:rPr lang="ko-KR" sz="1400" b="0" i="0" u="none" strike="noStrike" cap="none" dirty="0">
                <a:solidFill>
                  <a:schemeClr val="accent1"/>
                </a:solidFill>
                <a:latin typeface="+mn-ea"/>
                <a:cs typeface="Arial"/>
                <a:sym typeface="Arial"/>
              </a:rPr>
              <a:t>연동 가능 기기</a:t>
            </a:r>
            <a:endParaRPr lang="en-US" altLang="ko-KR" sz="1400" b="0" i="0" u="none" strike="noStrike" cap="none" dirty="0">
              <a:solidFill>
                <a:schemeClr val="accent1"/>
              </a:solidFill>
              <a:latin typeface="+mn-ea"/>
              <a:cs typeface="Arial"/>
              <a:sym typeface="Arial"/>
            </a:endParaRPr>
          </a:p>
          <a:p>
            <a:pPr marL="199920" marR="0" lvl="0" indent="-199920" algn="l" rtl="0">
              <a:spcBef>
                <a:spcPts val="0"/>
              </a:spcBef>
              <a:spcAft>
                <a:spcPts val="0"/>
              </a:spcAft>
              <a:buClr>
                <a:schemeClr val="accent1"/>
              </a:buClr>
              <a:buSzPts val="1400"/>
              <a:buFont typeface="Arial"/>
              <a:buChar char="•"/>
            </a:pPr>
            <a:endParaRPr sz="400" b="0" i="0" u="none" strike="noStrike" cap="none" dirty="0">
              <a:solidFill>
                <a:schemeClr val="accent1"/>
              </a:solidFill>
              <a:latin typeface="+mn-ea"/>
              <a:cs typeface="Arial"/>
              <a:sym typeface="Arial"/>
            </a:endParaRPr>
          </a:p>
          <a:p>
            <a:pPr marL="0" marR="0" lvl="0" indent="0" algn="ctr" rtl="0">
              <a:spcBef>
                <a:spcPts val="0"/>
              </a:spcBef>
              <a:spcAft>
                <a:spcPts val="0"/>
              </a:spcAft>
              <a:buClr>
                <a:schemeClr val="accent1"/>
              </a:buClr>
              <a:buSzPts val="1200"/>
              <a:buFont typeface="Arial"/>
              <a:buNone/>
            </a:pPr>
            <a:r>
              <a:rPr lang="ko-KR" sz="1200" b="0" i="0" u="none" strike="noStrike" cap="none" dirty="0">
                <a:solidFill>
                  <a:schemeClr val="accent1"/>
                </a:solidFill>
                <a:latin typeface="+mn-ea"/>
                <a:cs typeface="Arial"/>
                <a:sym typeface="Arial"/>
              </a:rPr>
              <a:t>Apple </a:t>
            </a:r>
            <a:r>
              <a:rPr lang="ko-KR" sz="1200" b="0" i="0" u="none" strike="noStrike" cap="none" dirty="0" err="1">
                <a:solidFill>
                  <a:schemeClr val="accent1"/>
                </a:solidFill>
                <a:latin typeface="+mn-ea"/>
                <a:cs typeface="Arial"/>
                <a:sym typeface="Arial"/>
              </a:rPr>
              <a:t>Watch</a:t>
            </a:r>
            <a:r>
              <a:rPr lang="ko-KR" sz="1200" b="0" i="0" u="none" strike="noStrike" cap="none" dirty="0">
                <a:solidFill>
                  <a:schemeClr val="accent1"/>
                </a:solidFill>
                <a:latin typeface="+mn-ea"/>
                <a:cs typeface="Arial"/>
                <a:sym typeface="Arial"/>
              </a:rPr>
              <a:t>, </a:t>
            </a:r>
            <a:r>
              <a:rPr lang="ko-KR" sz="1200" b="0" i="0" u="none" strike="noStrike" cap="none" dirty="0" err="1">
                <a:solidFill>
                  <a:schemeClr val="accent1"/>
                </a:solidFill>
                <a:latin typeface="+mn-ea"/>
                <a:cs typeface="Arial"/>
                <a:sym typeface="Arial"/>
              </a:rPr>
              <a:t>Samsung</a:t>
            </a:r>
            <a:r>
              <a:rPr lang="ko-KR" sz="1200" b="0" i="0" u="none" strike="noStrike" cap="none" dirty="0">
                <a:solidFill>
                  <a:schemeClr val="accent1"/>
                </a:solidFill>
                <a:latin typeface="+mn-ea"/>
                <a:cs typeface="Arial"/>
                <a:sym typeface="Arial"/>
              </a:rPr>
              <a:t> </a:t>
            </a:r>
            <a:r>
              <a:rPr lang="ko-KR" sz="1200" b="0" i="0" u="none" strike="noStrike" cap="none" dirty="0" err="1">
                <a:solidFill>
                  <a:schemeClr val="accent1"/>
                </a:solidFill>
                <a:latin typeface="+mn-ea"/>
                <a:cs typeface="Arial"/>
                <a:sym typeface="Arial"/>
              </a:rPr>
              <a:t>Galaxy</a:t>
            </a:r>
            <a:r>
              <a:rPr lang="ko-KR" sz="1200" b="0" i="0" u="none" strike="noStrike" cap="none" dirty="0">
                <a:solidFill>
                  <a:schemeClr val="accent1"/>
                </a:solidFill>
                <a:latin typeface="+mn-ea"/>
                <a:cs typeface="Arial"/>
                <a:sym typeface="Arial"/>
              </a:rPr>
              <a:t> </a:t>
            </a:r>
            <a:r>
              <a:rPr lang="ko-KR" sz="1200" b="0" i="0" u="none" strike="noStrike" cap="none" dirty="0" err="1">
                <a:solidFill>
                  <a:schemeClr val="accent1"/>
                </a:solidFill>
                <a:latin typeface="+mn-ea"/>
                <a:cs typeface="Arial"/>
                <a:sym typeface="Arial"/>
              </a:rPr>
              <a:t>Watch</a:t>
            </a:r>
            <a:r>
              <a:rPr lang="ko-KR" sz="1200" b="0" i="0" u="none" strike="noStrike" cap="none" dirty="0">
                <a:solidFill>
                  <a:schemeClr val="accent1"/>
                </a:solidFill>
                <a:latin typeface="+mn-ea"/>
                <a:cs typeface="Arial"/>
                <a:sym typeface="Arial"/>
              </a:rPr>
              <a:t>, </a:t>
            </a:r>
            <a:r>
              <a:rPr lang="ko-KR" sz="1200" b="0" i="0" u="none" strike="noStrike" cap="none" dirty="0" err="1">
                <a:solidFill>
                  <a:schemeClr val="accent1"/>
                </a:solidFill>
                <a:latin typeface="+mn-ea"/>
                <a:cs typeface="Arial"/>
                <a:sym typeface="Arial"/>
              </a:rPr>
              <a:t>Fitbit</a:t>
            </a:r>
            <a:r>
              <a:rPr lang="en-US" altLang="ko-KR" sz="1200" dirty="0">
                <a:solidFill>
                  <a:schemeClr val="accent1"/>
                </a:solidFill>
                <a:latin typeface="+mn-ea"/>
                <a:cs typeface="Arial"/>
                <a:sym typeface="Arial"/>
              </a:rPr>
              <a:t>,</a:t>
            </a:r>
            <a:r>
              <a:rPr lang="ko-KR" altLang="en-US" sz="1200" dirty="0">
                <a:solidFill>
                  <a:schemeClr val="accent1"/>
                </a:solidFill>
                <a:latin typeface="+mn-ea"/>
                <a:cs typeface="Arial"/>
                <a:sym typeface="Arial"/>
              </a:rPr>
              <a:t> </a:t>
            </a:r>
            <a:r>
              <a:rPr lang="ko-KR" sz="1200" b="0" i="0" u="none" strike="noStrike" cap="none" dirty="0" err="1">
                <a:solidFill>
                  <a:schemeClr val="accent1"/>
                </a:solidFill>
                <a:latin typeface="+mn-ea"/>
                <a:cs typeface="Arial"/>
                <a:sym typeface="Arial"/>
              </a:rPr>
              <a:t>Xiaomi</a:t>
            </a:r>
            <a:r>
              <a:rPr lang="ko-KR" sz="1200" b="0" i="0" u="none" strike="noStrike" cap="none" dirty="0">
                <a:solidFill>
                  <a:schemeClr val="accent1"/>
                </a:solidFill>
                <a:latin typeface="+mn-ea"/>
                <a:cs typeface="Arial"/>
                <a:sym typeface="Arial"/>
              </a:rPr>
              <a:t> </a:t>
            </a:r>
            <a:r>
              <a:rPr lang="ko-KR" sz="1200" b="0" i="0" u="none" strike="noStrike" cap="none" dirty="0" err="1">
                <a:solidFill>
                  <a:schemeClr val="accent1"/>
                </a:solidFill>
                <a:latin typeface="+mn-ea"/>
                <a:cs typeface="Arial"/>
                <a:sym typeface="Arial"/>
              </a:rPr>
              <a:t>Mi</a:t>
            </a:r>
            <a:r>
              <a:rPr lang="ko-KR" sz="1200" b="0" i="0" u="none" strike="noStrike" cap="none" dirty="0">
                <a:solidFill>
                  <a:schemeClr val="accent1"/>
                </a:solidFill>
                <a:latin typeface="+mn-ea"/>
                <a:cs typeface="Arial"/>
                <a:sym typeface="Arial"/>
              </a:rPr>
              <a:t> </a:t>
            </a:r>
            <a:r>
              <a:rPr lang="ko-KR" sz="1200" b="0" i="0" u="none" strike="noStrike" cap="none" dirty="0" err="1">
                <a:solidFill>
                  <a:schemeClr val="accent1"/>
                </a:solidFill>
                <a:latin typeface="+mn-ea"/>
                <a:cs typeface="Arial"/>
                <a:sym typeface="Arial"/>
              </a:rPr>
              <a:t>Band</a:t>
            </a:r>
            <a:r>
              <a:rPr lang="ko-KR" sz="1200" b="0" i="0" u="none" strike="noStrike" cap="none" dirty="0">
                <a:solidFill>
                  <a:schemeClr val="accent1"/>
                </a:solidFill>
                <a:latin typeface="+mn-ea"/>
                <a:cs typeface="Arial"/>
                <a:sym typeface="Arial"/>
              </a:rPr>
              <a:t> 등</a:t>
            </a:r>
            <a:endParaRPr sz="1200" b="0" i="0" u="none" strike="noStrike" cap="none" dirty="0">
              <a:solidFill>
                <a:schemeClr val="accent1"/>
              </a:solidFill>
              <a:latin typeface="+mn-ea"/>
              <a:cs typeface="Arial"/>
              <a:sym typeface="Arial"/>
            </a:endParaRPr>
          </a:p>
        </p:txBody>
      </p:sp>
      <p:sp>
        <p:nvSpPr>
          <p:cNvPr id="159" name="Google Shape;159;p4"/>
          <p:cNvSpPr txBox="1"/>
          <p:nvPr/>
        </p:nvSpPr>
        <p:spPr>
          <a:xfrm>
            <a:off x="6289106" y="1880618"/>
            <a:ext cx="5121276" cy="473976"/>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ko-KR" sz="2800" b="0" i="0" u="none" strike="noStrike" cap="none" dirty="0">
                <a:solidFill>
                  <a:schemeClr val="lt2"/>
                </a:solidFill>
                <a:latin typeface="+mn-ea"/>
                <a:cs typeface="Arial"/>
                <a:sym typeface="Arial"/>
              </a:rPr>
              <a:t>음성 분석</a:t>
            </a:r>
            <a:endParaRPr sz="2800" b="0" i="0" u="none" strike="noStrike" cap="none" dirty="0">
              <a:solidFill>
                <a:schemeClr val="lt2"/>
              </a:solidFill>
              <a:latin typeface="+mn-ea"/>
              <a:cs typeface="Arial"/>
              <a:sym typeface="Arial"/>
            </a:endParaRPr>
          </a:p>
        </p:txBody>
      </p:sp>
      <p:cxnSp>
        <p:nvCxnSpPr>
          <p:cNvPr id="160" name="Google Shape;160;p4"/>
          <p:cNvCxnSpPr/>
          <p:nvPr/>
        </p:nvCxnSpPr>
        <p:spPr>
          <a:xfrm>
            <a:off x="766763" y="6237288"/>
            <a:ext cx="10658475" cy="0"/>
          </a:xfrm>
          <a:prstGeom prst="straightConnector1">
            <a:avLst/>
          </a:prstGeom>
          <a:noFill/>
          <a:ln w="12700" cap="flat" cmpd="sng">
            <a:solidFill>
              <a:schemeClr val="dk2"/>
            </a:solidFill>
            <a:prstDash val="solid"/>
            <a:miter lim="8000"/>
            <a:headEnd type="none" w="sm" len="sm"/>
            <a:tailEnd type="none" w="sm" len="sm"/>
          </a:ln>
        </p:spPr>
      </p:cxnSp>
      <p:sp>
        <p:nvSpPr>
          <p:cNvPr id="165" name="Google Shape;165;p4"/>
          <p:cNvSpPr txBox="1"/>
          <p:nvPr/>
        </p:nvSpPr>
        <p:spPr>
          <a:xfrm>
            <a:off x="11258526" y="6331129"/>
            <a:ext cx="166712" cy="153888"/>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fld id="{00000000-1234-1234-1234-123412341234}" type="slidenum">
              <a:rPr lang="en-US" altLang="ko-KR" sz="1000" b="0" i="0" u="none" strike="noStrike" cap="none">
                <a:solidFill>
                  <a:schemeClr val="dk2"/>
                </a:solidFill>
                <a:latin typeface="Arial"/>
                <a:ea typeface="Arial"/>
                <a:cs typeface="Arial"/>
                <a:sym typeface="Arial"/>
              </a:rPr>
              <a:t>12</a:t>
            </a:fld>
            <a:endParaRPr sz="1000" b="0" i="0" u="none" strike="noStrike" cap="none">
              <a:solidFill>
                <a:schemeClr val="dk2"/>
              </a:solidFill>
              <a:latin typeface="Arial"/>
              <a:ea typeface="Arial"/>
              <a:cs typeface="Arial"/>
              <a:sym typeface="Arial"/>
            </a:endParaRPr>
          </a:p>
        </p:txBody>
      </p:sp>
      <p:sp>
        <p:nvSpPr>
          <p:cNvPr id="166" name="Google Shape;166;p4"/>
          <p:cNvSpPr txBox="1"/>
          <p:nvPr/>
        </p:nvSpPr>
        <p:spPr>
          <a:xfrm>
            <a:off x="6491285" y="2676525"/>
            <a:ext cx="4912635" cy="1969770"/>
          </a:xfrm>
          <a:prstGeom prst="rect">
            <a:avLst/>
          </a:prstGeom>
          <a:noFill/>
          <a:ln>
            <a:noFill/>
          </a:ln>
        </p:spPr>
        <p:txBody>
          <a:bodyPr spcFirstLastPara="1" wrap="square" lIns="0" tIns="0" rIns="0" bIns="0" anchor="t" anchorCtr="0">
            <a:spAutoFit/>
          </a:bodyPr>
          <a:lstStyle/>
          <a:p>
            <a:pPr marL="199920" marR="0" lvl="0" indent="-199920" algn="l" rtl="0">
              <a:spcBef>
                <a:spcPts val="0"/>
              </a:spcBef>
              <a:spcAft>
                <a:spcPts val="0"/>
              </a:spcAft>
              <a:buClr>
                <a:schemeClr val="accent1"/>
              </a:buClr>
              <a:buSzPts val="1800"/>
              <a:buFont typeface="Arial"/>
              <a:buChar char="•"/>
            </a:pPr>
            <a:r>
              <a:rPr lang="ko-KR" sz="1800" b="0" i="0" u="none" strike="noStrike" cap="none" dirty="0">
                <a:solidFill>
                  <a:schemeClr val="accent1"/>
                </a:solidFill>
                <a:latin typeface="+mn-ea"/>
                <a:cs typeface="Arial"/>
                <a:sym typeface="Arial"/>
              </a:rPr>
              <a:t>감정 상태 추정</a:t>
            </a:r>
            <a:endParaRPr lang="en-US" altLang="ko-KR" sz="1800" b="0" i="0" u="none" strike="noStrike" cap="none" dirty="0">
              <a:solidFill>
                <a:schemeClr val="accent1"/>
              </a:solidFill>
              <a:latin typeface="+mn-ea"/>
              <a:cs typeface="Arial"/>
              <a:sym typeface="Arial"/>
            </a:endParaRPr>
          </a:p>
          <a:p>
            <a:pPr marL="199920" marR="0" lvl="0" indent="-199920" algn="l" rtl="0">
              <a:spcBef>
                <a:spcPts val="0"/>
              </a:spcBef>
              <a:spcAft>
                <a:spcPts val="0"/>
              </a:spcAft>
              <a:buClr>
                <a:schemeClr val="accent1"/>
              </a:buClr>
              <a:buSzPts val="1800"/>
              <a:buFont typeface="Arial"/>
              <a:buChar char="•"/>
            </a:pPr>
            <a:endParaRPr lang="ko-KR" altLang="en-US" sz="400" b="0" i="0" u="none" strike="noStrike" cap="none" dirty="0">
              <a:solidFill>
                <a:schemeClr val="accent1"/>
              </a:solidFill>
              <a:latin typeface="+mn-ea"/>
              <a:cs typeface="Arial"/>
              <a:sym typeface="Arial"/>
            </a:endParaRPr>
          </a:p>
          <a:p>
            <a:pPr marL="0" marR="0" lvl="0" indent="0" rtl="0">
              <a:spcBef>
                <a:spcPts val="0"/>
              </a:spcBef>
              <a:spcAft>
                <a:spcPts val="0"/>
              </a:spcAft>
              <a:buClr>
                <a:schemeClr val="accent1"/>
              </a:buClr>
              <a:buSzPts val="1200"/>
              <a:buFont typeface="Arial"/>
              <a:buNone/>
            </a:pPr>
            <a:r>
              <a:rPr lang="ko-KR" sz="1200" b="0" i="0" u="none" strike="noStrike" cap="none" dirty="0">
                <a:solidFill>
                  <a:schemeClr val="accent1"/>
                </a:solidFill>
                <a:latin typeface="+mn-ea"/>
                <a:cs typeface="Arial"/>
                <a:sym typeface="Arial"/>
              </a:rPr>
              <a:t>음성 데이터의 톤, 속도, 볼륨 등의 특성을 분</a:t>
            </a:r>
            <a:r>
              <a:rPr lang="ko-KR" altLang="en-US" sz="1200" b="0" i="0" u="none" strike="noStrike" cap="none" dirty="0">
                <a:solidFill>
                  <a:schemeClr val="accent1"/>
                </a:solidFill>
                <a:latin typeface="+mn-ea"/>
                <a:cs typeface="Arial"/>
                <a:sym typeface="Arial"/>
              </a:rPr>
              <a:t>석</a:t>
            </a:r>
            <a:r>
              <a:rPr lang="en-US" altLang="ko-KR" sz="1200" b="0" i="0" u="none" strike="noStrike" cap="none" dirty="0">
                <a:solidFill>
                  <a:schemeClr val="accent1"/>
                </a:solidFill>
                <a:latin typeface="+mn-ea"/>
                <a:cs typeface="Arial"/>
                <a:sym typeface="Arial"/>
              </a:rPr>
              <a:t>,</a:t>
            </a:r>
            <a:endParaRPr sz="1200" b="0" i="0" u="none" strike="noStrike" cap="none" dirty="0">
              <a:solidFill>
                <a:schemeClr val="accent1"/>
              </a:solidFill>
              <a:latin typeface="+mn-ea"/>
              <a:cs typeface="Arial"/>
              <a:sym typeface="Arial"/>
            </a:endParaRPr>
          </a:p>
          <a:p>
            <a:pPr marL="0" marR="0" lvl="0" indent="0" rtl="0">
              <a:spcBef>
                <a:spcPts val="0"/>
              </a:spcBef>
              <a:spcAft>
                <a:spcPts val="0"/>
              </a:spcAft>
              <a:buClr>
                <a:schemeClr val="accent1"/>
              </a:buClr>
              <a:buSzPts val="1200"/>
              <a:buFont typeface="Arial"/>
              <a:buNone/>
            </a:pPr>
            <a:r>
              <a:rPr lang="ko-KR" sz="1200" b="0" i="0" u="none" strike="noStrike" cap="none" dirty="0">
                <a:solidFill>
                  <a:schemeClr val="accent1"/>
                </a:solidFill>
                <a:latin typeface="+mn-ea"/>
                <a:cs typeface="Arial"/>
                <a:sym typeface="Arial"/>
              </a:rPr>
              <a:t>감정 변화를 추적하거나 위험 신호를 탐지 가능</a:t>
            </a:r>
            <a:endParaRPr sz="1200" b="0" i="0" u="none" strike="noStrike" cap="none" dirty="0">
              <a:solidFill>
                <a:schemeClr val="accent1"/>
              </a:solidFill>
              <a:latin typeface="+mn-ea"/>
              <a:cs typeface="Arial"/>
              <a:sym typeface="Arial"/>
            </a:endParaRPr>
          </a:p>
          <a:p>
            <a:pPr marL="0" marR="0" lvl="0" indent="0" algn="ctr" rtl="0">
              <a:spcBef>
                <a:spcPts val="0"/>
              </a:spcBef>
              <a:spcAft>
                <a:spcPts val="0"/>
              </a:spcAft>
              <a:buClr>
                <a:schemeClr val="accent1"/>
              </a:buClr>
              <a:buSzPts val="1200"/>
              <a:buFont typeface="Arial"/>
              <a:buNone/>
            </a:pPr>
            <a:endParaRPr sz="1200" b="0" i="0" u="none" strike="noStrike" cap="none" dirty="0">
              <a:solidFill>
                <a:schemeClr val="accent1"/>
              </a:solidFill>
              <a:latin typeface="+mn-ea"/>
              <a:cs typeface="Arial"/>
              <a:sym typeface="Arial"/>
            </a:endParaRPr>
          </a:p>
          <a:p>
            <a:pPr marL="199920" marR="0" lvl="0" indent="-199920" algn="l" rtl="0">
              <a:spcBef>
                <a:spcPts val="0"/>
              </a:spcBef>
              <a:spcAft>
                <a:spcPts val="0"/>
              </a:spcAft>
              <a:buClr>
                <a:schemeClr val="accent1"/>
              </a:buClr>
              <a:buSzPts val="1800"/>
              <a:buFont typeface="Arial"/>
              <a:buChar char="•"/>
            </a:pPr>
            <a:r>
              <a:rPr lang="ko-KR" sz="1800" b="0" i="0" u="none" strike="noStrike" cap="none" dirty="0">
                <a:solidFill>
                  <a:schemeClr val="accent1"/>
                </a:solidFill>
                <a:latin typeface="+mn-ea"/>
                <a:cs typeface="Arial"/>
                <a:sym typeface="Arial"/>
              </a:rPr>
              <a:t>한계점</a:t>
            </a:r>
            <a:endParaRPr lang="en-US" altLang="ko-KR" sz="1800" b="0" i="0" u="none" strike="noStrike" cap="none" dirty="0">
              <a:solidFill>
                <a:schemeClr val="accent1"/>
              </a:solidFill>
              <a:latin typeface="+mn-ea"/>
              <a:cs typeface="Arial"/>
              <a:sym typeface="Arial"/>
            </a:endParaRPr>
          </a:p>
          <a:p>
            <a:pPr marL="199920" marR="0" lvl="0" indent="-199920" algn="l" rtl="0">
              <a:spcBef>
                <a:spcPts val="0"/>
              </a:spcBef>
              <a:spcAft>
                <a:spcPts val="0"/>
              </a:spcAft>
              <a:buClr>
                <a:schemeClr val="accent1"/>
              </a:buClr>
              <a:buSzPts val="1800"/>
              <a:buFont typeface="Arial"/>
              <a:buChar char="•"/>
            </a:pPr>
            <a:endParaRPr sz="400" b="0" i="0" u="none" strike="noStrike" cap="none" dirty="0">
              <a:solidFill>
                <a:schemeClr val="accent1"/>
              </a:solidFill>
              <a:latin typeface="+mn-ea"/>
              <a:cs typeface="Arial"/>
              <a:sym typeface="Arial"/>
            </a:endParaRPr>
          </a:p>
          <a:p>
            <a:pPr marL="228600" marR="0" lvl="0" indent="-228600" rtl="0">
              <a:spcBef>
                <a:spcPts val="0"/>
              </a:spcBef>
              <a:spcAft>
                <a:spcPts val="0"/>
              </a:spcAft>
              <a:buClr>
                <a:schemeClr val="accent1"/>
              </a:buClr>
              <a:buSzPts val="1200"/>
              <a:buFont typeface="Arial"/>
              <a:buAutoNum type="arabicPeriod"/>
            </a:pPr>
            <a:r>
              <a:rPr lang="ko-KR" sz="1200" b="0" i="0" u="none" strike="noStrike" cap="none" dirty="0">
                <a:solidFill>
                  <a:schemeClr val="accent1"/>
                </a:solidFill>
                <a:latin typeface="+mn-ea"/>
                <a:cs typeface="Arial"/>
                <a:sym typeface="Arial"/>
              </a:rPr>
              <a:t>통화 녹음 가능 기기 한정  </a:t>
            </a:r>
            <a:endParaRPr lang="en-US" altLang="ko-KR" sz="1200" b="0" i="0" u="none" strike="noStrike" cap="none" dirty="0">
              <a:solidFill>
                <a:schemeClr val="accent1"/>
              </a:solidFill>
              <a:latin typeface="+mn-ea"/>
              <a:cs typeface="Arial"/>
              <a:sym typeface="Arial"/>
            </a:endParaRPr>
          </a:p>
          <a:p>
            <a:pPr marL="228600" marR="0" lvl="0" indent="-228600" rtl="0">
              <a:spcBef>
                <a:spcPts val="0"/>
              </a:spcBef>
              <a:spcAft>
                <a:spcPts val="0"/>
              </a:spcAft>
              <a:buClr>
                <a:schemeClr val="accent1"/>
              </a:buClr>
              <a:buSzPts val="1200"/>
              <a:buFont typeface="Arial"/>
              <a:buAutoNum type="arabicPeriod"/>
            </a:pPr>
            <a:r>
              <a:rPr lang="ko-KR" sz="1200" b="0" i="0" u="none" strike="noStrike" cap="none" dirty="0">
                <a:solidFill>
                  <a:schemeClr val="accent1"/>
                </a:solidFill>
                <a:latin typeface="+mn-ea"/>
                <a:cs typeface="Arial"/>
                <a:sym typeface="Arial"/>
              </a:rPr>
              <a:t>시스템의 리소스/음성인식 정확도 의존 </a:t>
            </a:r>
            <a:endParaRPr lang="en-US" altLang="ko-KR" sz="1200" b="0" i="0" u="none" strike="noStrike" cap="none" dirty="0">
              <a:solidFill>
                <a:schemeClr val="accent1"/>
              </a:solidFill>
              <a:latin typeface="+mn-ea"/>
              <a:cs typeface="Arial"/>
              <a:sym typeface="Arial"/>
            </a:endParaRPr>
          </a:p>
          <a:p>
            <a:pPr marL="228600" marR="0" lvl="0" indent="-228600" rtl="0">
              <a:spcBef>
                <a:spcPts val="0"/>
              </a:spcBef>
              <a:spcAft>
                <a:spcPts val="0"/>
              </a:spcAft>
              <a:buClr>
                <a:schemeClr val="accent1"/>
              </a:buClr>
              <a:buSzPts val="1200"/>
              <a:buFont typeface="Arial"/>
              <a:buAutoNum type="arabicPeriod"/>
            </a:pPr>
            <a:r>
              <a:rPr lang="ko-KR" sz="1200" b="0" i="0" u="none" strike="noStrike" cap="none" dirty="0">
                <a:solidFill>
                  <a:schemeClr val="accent1"/>
                </a:solidFill>
                <a:latin typeface="+mn-ea"/>
                <a:cs typeface="Arial"/>
                <a:sym typeface="Arial"/>
              </a:rPr>
              <a:t>프라이버시 보호 위해 음성 데이터는 로컬 장치에서만 분석되고 처리</a:t>
            </a:r>
            <a:endParaRPr sz="1200" b="0" i="0" u="none" strike="noStrike" cap="none" dirty="0">
              <a:solidFill>
                <a:schemeClr val="accent1"/>
              </a:solidFill>
              <a:latin typeface="+mn-ea"/>
              <a:cs typeface="Arial"/>
              <a:sym typeface="Arial"/>
            </a:endParaRPr>
          </a:p>
          <a:p>
            <a:pPr marL="0" marR="0" lvl="0" indent="0" algn="ctr" rtl="0">
              <a:spcBef>
                <a:spcPts val="0"/>
              </a:spcBef>
              <a:spcAft>
                <a:spcPts val="0"/>
              </a:spcAft>
              <a:buClr>
                <a:schemeClr val="accent1"/>
              </a:buClr>
              <a:buSzPts val="1200"/>
              <a:buFont typeface="Arial"/>
              <a:buNone/>
            </a:pPr>
            <a:endParaRPr sz="1200" b="0" i="0" u="none" strike="noStrike" cap="none" dirty="0">
              <a:solidFill>
                <a:schemeClr val="accent1"/>
              </a:solidFill>
              <a:latin typeface="+mn-ea"/>
              <a:cs typeface="Arial"/>
              <a:sym typeface="Arial"/>
            </a:endParaRPr>
          </a:p>
        </p:txBody>
      </p:sp>
      <p:pic>
        <p:nvPicPr>
          <p:cNvPr id="167" name="Google Shape;167;p4"/>
          <p:cNvPicPr preferRelativeResize="0"/>
          <p:nvPr/>
        </p:nvPicPr>
        <p:blipFill rotWithShape="1">
          <a:blip r:embed="rId3">
            <a:alphaModFix/>
          </a:blip>
          <a:srcRect/>
          <a:stretch/>
        </p:blipFill>
        <p:spPr>
          <a:xfrm>
            <a:off x="2254665" y="4438426"/>
            <a:ext cx="2397565" cy="1537980"/>
          </a:xfrm>
          <a:prstGeom prst="rect">
            <a:avLst/>
          </a:prstGeom>
          <a:noFill/>
          <a:ln>
            <a:noFill/>
          </a:ln>
        </p:spPr>
      </p:pic>
      <p:pic>
        <p:nvPicPr>
          <p:cNvPr id="168" name="Google Shape;168;p4"/>
          <p:cNvPicPr preferRelativeResize="0"/>
          <p:nvPr/>
        </p:nvPicPr>
        <p:blipFill rotWithShape="1">
          <a:blip r:embed="rId4">
            <a:alphaModFix/>
          </a:blip>
          <a:srcRect/>
          <a:stretch/>
        </p:blipFill>
        <p:spPr>
          <a:xfrm>
            <a:off x="7593313" y="4688357"/>
            <a:ext cx="2700819" cy="1290431"/>
          </a:xfrm>
          <a:prstGeom prst="rect">
            <a:avLst/>
          </a:prstGeom>
          <a:noFill/>
          <a:ln>
            <a:noFill/>
          </a:ln>
        </p:spPr>
      </p:pic>
      <p:sp>
        <p:nvSpPr>
          <p:cNvPr id="2" name="TextBox 1">
            <a:extLst>
              <a:ext uri="{FF2B5EF4-FFF2-40B4-BE49-F238E27FC236}">
                <a16:creationId xmlns="" xmlns:a16="http://schemas.microsoft.com/office/drawing/2014/main" id="{49715994-8AE5-2D3D-B3F3-07FF15D5E4EB}"/>
              </a:ext>
            </a:extLst>
          </p:cNvPr>
          <p:cNvSpPr txBox="1"/>
          <p:nvPr/>
        </p:nvSpPr>
        <p:spPr>
          <a:xfrm>
            <a:off x="1258074" y="917428"/>
            <a:ext cx="1735090" cy="454933"/>
          </a:xfrm>
          <a:prstGeom prst="rect">
            <a:avLst/>
          </a:prstGeom>
          <a:noFill/>
        </p:spPr>
        <p:txBody>
          <a:bodyPr wrap="none" lIns="0" tIns="0" rIns="0" bIns="0" rtlCol="0">
            <a:spAutoFit/>
          </a:bodyPr>
          <a:lstStyle/>
          <a:p>
            <a:pPr>
              <a:lnSpc>
                <a:spcPct val="110000"/>
              </a:lnSpc>
            </a:pPr>
            <a:r>
              <a:rPr lang="ko-KR" altLang="en-US" sz="2800" spc="-70" dirty="0">
                <a:ln>
                  <a:solidFill>
                    <a:schemeClr val="accent1">
                      <a:alpha val="0"/>
                    </a:schemeClr>
                  </a:solidFill>
                </a:ln>
                <a:solidFill>
                  <a:schemeClr val="bg2"/>
                </a:solidFill>
                <a:latin typeface="나눔스퀘어 네오 Heavy" panose="00000A00000000000000" pitchFamily="2" charset="-127"/>
                <a:ea typeface="나눔스퀘어 네오 Heavy" panose="00000A00000000000000" pitchFamily="2" charset="-127"/>
              </a:rPr>
              <a:t>향후 확장성</a:t>
            </a:r>
          </a:p>
        </p:txBody>
      </p:sp>
      <p:sp>
        <p:nvSpPr>
          <p:cNvPr id="3" name="TextBox 2">
            <a:extLst>
              <a:ext uri="{FF2B5EF4-FFF2-40B4-BE49-F238E27FC236}">
                <a16:creationId xmlns="" xmlns:a16="http://schemas.microsoft.com/office/drawing/2014/main" id="{FB79A180-900F-DEA8-AF19-3FE8B1A1D56D}"/>
              </a:ext>
            </a:extLst>
          </p:cNvPr>
          <p:cNvSpPr txBox="1"/>
          <p:nvPr/>
        </p:nvSpPr>
        <p:spPr>
          <a:xfrm>
            <a:off x="1258074" y="633807"/>
            <a:ext cx="2115964" cy="215444"/>
          </a:xfrm>
          <a:prstGeom prst="rect">
            <a:avLst/>
          </a:prstGeom>
          <a:noFill/>
        </p:spPr>
        <p:txBody>
          <a:bodyPr wrap="none" lIns="0" tIns="0" rIns="0" bIns="0" rtlCol="0">
            <a:spAutoFit/>
          </a:bodyPr>
          <a:lstStyle>
            <a:defPPr>
              <a:defRPr lang="ko-KR"/>
            </a:defPPr>
            <a:lvl1pPr>
              <a:defRPr sz="1400" spc="-100">
                <a:ln>
                  <a:solidFill>
                    <a:schemeClr val="accent1">
                      <a:alpha val="0"/>
                    </a:schemeClr>
                  </a:solidFill>
                </a:ln>
                <a:solidFill>
                  <a:schemeClr val="accent1"/>
                </a:solidFill>
                <a:latin typeface="나눔스퀘어 네오 ExtraBold" panose="00000900000000000000" pitchFamily="2" charset="-127"/>
                <a:ea typeface="나눔스퀘어 네오 ExtraBold" panose="00000900000000000000" pitchFamily="2" charset="-127"/>
              </a:defRPr>
            </a:lvl1pPr>
          </a:lstStyle>
          <a:p>
            <a:r>
              <a:rPr lang="ko-KR" altLang="en-US" dirty="0">
                <a:solidFill>
                  <a:schemeClr val="tx2"/>
                </a:solidFill>
              </a:rPr>
              <a:t>비즈니스 </a:t>
            </a:r>
            <a:r>
              <a:rPr lang="en-US" altLang="ko-KR" dirty="0">
                <a:solidFill>
                  <a:schemeClr val="tx2"/>
                </a:solidFill>
              </a:rPr>
              <a:t>-</a:t>
            </a:r>
            <a:r>
              <a:rPr lang="ko-KR" altLang="en-US" dirty="0">
                <a:solidFill>
                  <a:schemeClr val="tx2"/>
                </a:solidFill>
              </a:rPr>
              <a:t> 사업화 방안 및 분석</a:t>
            </a:r>
            <a:endParaRPr lang="en-US" altLang="ko-KR" dirty="0">
              <a:solidFill>
                <a:schemeClr val="tx2"/>
              </a:solidFill>
            </a:endParaRPr>
          </a:p>
        </p:txBody>
      </p:sp>
      <p:sp>
        <p:nvSpPr>
          <p:cNvPr id="4" name="사각형: 둥근 위쪽 모서리 20">
            <a:extLst>
              <a:ext uri="{FF2B5EF4-FFF2-40B4-BE49-F238E27FC236}">
                <a16:creationId xmlns="" xmlns:a16="http://schemas.microsoft.com/office/drawing/2014/main" id="{5A7AED4B-8FF5-C1DF-360D-D0DB99ABF703}"/>
              </a:ext>
            </a:extLst>
          </p:cNvPr>
          <p:cNvSpPr/>
          <p:nvPr/>
        </p:nvSpPr>
        <p:spPr>
          <a:xfrm rot="10800000">
            <a:off x="766763" y="-1"/>
            <a:ext cx="360362" cy="1331120"/>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85000"/>
                  <a:lumOff val="15000"/>
                </a:schemeClr>
              </a:solidFill>
            </a:endParaRPr>
          </a:p>
        </p:txBody>
      </p:sp>
      <p:sp>
        <p:nvSpPr>
          <p:cNvPr id="5" name="TextBox 4">
            <a:extLst>
              <a:ext uri="{FF2B5EF4-FFF2-40B4-BE49-F238E27FC236}">
                <a16:creationId xmlns="" xmlns:a16="http://schemas.microsoft.com/office/drawing/2014/main" id="{40CBD06D-54A9-336D-8389-C4B780904318}"/>
              </a:ext>
            </a:extLst>
          </p:cNvPr>
          <p:cNvSpPr txBox="1"/>
          <p:nvPr/>
        </p:nvSpPr>
        <p:spPr>
          <a:xfrm>
            <a:off x="806039" y="1023512"/>
            <a:ext cx="281808" cy="246221"/>
          </a:xfrm>
          <a:prstGeom prst="rect">
            <a:avLst/>
          </a:prstGeom>
          <a:noFill/>
        </p:spPr>
        <p:txBody>
          <a:bodyPr wrap="none" lIns="0" tIns="0" rIns="0" bIns="0" rtlCol="0">
            <a:spAutoFit/>
          </a:bodyPr>
          <a:lstStyle/>
          <a:p>
            <a:pPr algn="ctr"/>
            <a:r>
              <a:rPr lang="en-US" altLang="ko-KR" sz="1600" spc="-70" dirty="0">
                <a:ln>
                  <a:solidFill>
                    <a:schemeClr val="accent1">
                      <a:alpha val="0"/>
                    </a:schemeClr>
                  </a:solidFill>
                </a:ln>
                <a:solidFill>
                  <a:schemeClr val="bg1"/>
                </a:solidFill>
                <a:latin typeface="나눔스퀘어 네오 Heavy" panose="00000A00000000000000" pitchFamily="2" charset="-127"/>
                <a:ea typeface="나눔스퀘어 네오 Heavy" panose="00000A00000000000000" pitchFamily="2" charset="-127"/>
              </a:rPr>
              <a:t>03</a:t>
            </a:r>
            <a:endParaRPr lang="ko-KR" altLang="en-US" sz="1600" spc="-70" dirty="0">
              <a:ln>
                <a:solidFill>
                  <a:schemeClr val="accent1">
                    <a:alpha val="0"/>
                  </a:schemeClr>
                </a:solidFill>
              </a:ln>
              <a:solidFill>
                <a:schemeClr val="bg1"/>
              </a:solidFill>
              <a:latin typeface="나눔스퀘어 네오 Heavy" panose="00000A00000000000000" pitchFamily="2" charset="-127"/>
              <a:ea typeface="나눔스퀘어 네오 Heavy" panose="00000A00000000000000" pitchFamily="2" charset="-127"/>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2">
          <a:extLst>
            <a:ext uri="{FF2B5EF4-FFF2-40B4-BE49-F238E27FC236}">
              <a16:creationId xmlns="" xmlns:a16="http://schemas.microsoft.com/office/drawing/2014/main" id="{B6290653-AAF6-E0EA-751A-B07120C75A03}"/>
            </a:ext>
          </a:extLst>
        </p:cNvPr>
        <p:cNvGrpSpPr/>
        <p:nvPr/>
      </p:nvGrpSpPr>
      <p:grpSpPr>
        <a:xfrm>
          <a:off x="0" y="0"/>
          <a:ext cx="0" cy="0"/>
          <a:chOff x="0" y="0"/>
          <a:chExt cx="0" cy="0"/>
        </a:xfrm>
      </p:grpSpPr>
      <p:cxnSp>
        <p:nvCxnSpPr>
          <p:cNvPr id="160" name="Google Shape;160;p4">
            <a:extLst>
              <a:ext uri="{FF2B5EF4-FFF2-40B4-BE49-F238E27FC236}">
                <a16:creationId xmlns="" xmlns:a16="http://schemas.microsoft.com/office/drawing/2014/main" id="{3BC33347-96B0-585E-71A0-5B7210BC609C}"/>
              </a:ext>
            </a:extLst>
          </p:cNvPr>
          <p:cNvCxnSpPr/>
          <p:nvPr/>
        </p:nvCxnSpPr>
        <p:spPr>
          <a:xfrm>
            <a:off x="766763" y="6237288"/>
            <a:ext cx="10658475" cy="0"/>
          </a:xfrm>
          <a:prstGeom prst="straightConnector1">
            <a:avLst/>
          </a:prstGeom>
          <a:noFill/>
          <a:ln w="12700" cap="flat" cmpd="sng">
            <a:solidFill>
              <a:schemeClr val="dk2"/>
            </a:solidFill>
            <a:prstDash val="solid"/>
            <a:miter lim="8000"/>
            <a:headEnd type="none" w="sm" len="sm"/>
            <a:tailEnd type="none" w="sm" len="sm"/>
          </a:ln>
        </p:spPr>
      </p:cxnSp>
      <p:sp>
        <p:nvSpPr>
          <p:cNvPr id="165" name="Google Shape;165;p4">
            <a:extLst>
              <a:ext uri="{FF2B5EF4-FFF2-40B4-BE49-F238E27FC236}">
                <a16:creationId xmlns="" xmlns:a16="http://schemas.microsoft.com/office/drawing/2014/main" id="{ADE86EDB-6993-8E62-12F7-EC48492B1FD9}"/>
              </a:ext>
            </a:extLst>
          </p:cNvPr>
          <p:cNvSpPr txBox="1"/>
          <p:nvPr/>
        </p:nvSpPr>
        <p:spPr>
          <a:xfrm>
            <a:off x="11258526" y="6331129"/>
            <a:ext cx="166712" cy="153888"/>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fld id="{00000000-1234-1234-1234-123412341234}" type="slidenum">
              <a:rPr lang="en-US" altLang="ko-KR" sz="1000" b="0" i="0" u="none" strike="noStrike" cap="none">
                <a:solidFill>
                  <a:schemeClr val="dk2"/>
                </a:solidFill>
                <a:latin typeface="Arial"/>
                <a:ea typeface="Arial"/>
                <a:cs typeface="Arial"/>
                <a:sym typeface="Arial"/>
              </a:rPr>
              <a:t>13</a:t>
            </a:fld>
            <a:endParaRPr sz="1000" b="0" i="0" u="none" strike="noStrike" cap="none">
              <a:solidFill>
                <a:schemeClr val="dk2"/>
              </a:solidFill>
              <a:latin typeface="Arial"/>
              <a:ea typeface="Arial"/>
              <a:cs typeface="Arial"/>
              <a:sym typeface="Arial"/>
            </a:endParaRPr>
          </a:p>
        </p:txBody>
      </p:sp>
      <p:sp>
        <p:nvSpPr>
          <p:cNvPr id="6" name="TextBox 5">
            <a:extLst>
              <a:ext uri="{FF2B5EF4-FFF2-40B4-BE49-F238E27FC236}">
                <a16:creationId xmlns="" xmlns:a16="http://schemas.microsoft.com/office/drawing/2014/main" id="{F011F681-E094-2320-4272-93E2EDD5C49D}"/>
              </a:ext>
            </a:extLst>
          </p:cNvPr>
          <p:cNvSpPr txBox="1"/>
          <p:nvPr/>
        </p:nvSpPr>
        <p:spPr>
          <a:xfrm>
            <a:off x="5509301" y="2779142"/>
            <a:ext cx="1173398" cy="649858"/>
          </a:xfrm>
          <a:prstGeom prst="rect">
            <a:avLst/>
          </a:prstGeom>
          <a:noFill/>
        </p:spPr>
        <p:txBody>
          <a:bodyPr wrap="none" lIns="0" tIns="0" rIns="0" bIns="0" rtlCol="0">
            <a:spAutoFit/>
          </a:bodyPr>
          <a:lstStyle/>
          <a:p>
            <a:pPr>
              <a:lnSpc>
                <a:spcPct val="110000"/>
              </a:lnSpc>
            </a:pPr>
            <a:r>
              <a:rPr lang="en-CA" altLang="ko-KR" sz="4000" spc="-200" dirty="0">
                <a:ln>
                  <a:solidFill>
                    <a:schemeClr val="accent1">
                      <a:alpha val="0"/>
                    </a:schemeClr>
                  </a:solidFill>
                </a:ln>
                <a:solidFill>
                  <a:srgbClr val="000000"/>
                </a:solidFill>
                <a:latin typeface="나눔스퀘어 네오 Heavy" panose="00000A00000000000000" pitchFamily="2" charset="-127"/>
                <a:ea typeface="나눔스퀘어 네오 Heavy" panose="00000A00000000000000" pitchFamily="2" charset="-127"/>
              </a:rPr>
              <a:t>Q&amp;A</a:t>
            </a:r>
            <a:endParaRPr lang="en-US" altLang="ko-KR" sz="4000" spc="-200" dirty="0">
              <a:ln>
                <a:solidFill>
                  <a:schemeClr val="accent1">
                    <a:alpha val="0"/>
                  </a:schemeClr>
                </a:solidFill>
              </a:ln>
              <a:solidFill>
                <a:srgbClr val="000000"/>
              </a:solidFill>
              <a:latin typeface="나눔스퀘어 네오 Heavy" panose="00000A00000000000000" pitchFamily="2" charset="-127"/>
              <a:ea typeface="나눔스퀘어 네오 Heavy" panose="00000A00000000000000" pitchFamily="2" charset="-127"/>
            </a:endParaRPr>
          </a:p>
        </p:txBody>
      </p:sp>
    </p:spTree>
    <p:extLst>
      <p:ext uri="{BB962C8B-B14F-4D97-AF65-F5344CB8AC3E}">
        <p14:creationId xmlns:p14="http://schemas.microsoft.com/office/powerpoint/2010/main" val="2563227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 xmlns:a16="http://schemas.microsoft.com/office/drawing/2014/main" id="{C320D747-483D-12C6-5894-46CBA174C3A3}"/>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0" y="2487068"/>
            <a:ext cx="12192000" cy="3180158"/>
          </a:xfrm>
          <a:prstGeom prst="rect">
            <a:avLst/>
          </a:prstGeom>
        </p:spPr>
      </p:pic>
      <p:sp>
        <p:nvSpPr>
          <p:cNvPr id="8" name="직사각형 7">
            <a:extLst>
              <a:ext uri="{FF2B5EF4-FFF2-40B4-BE49-F238E27FC236}">
                <a16:creationId xmlns="" xmlns:a16="http://schemas.microsoft.com/office/drawing/2014/main" id="{81472384-6FDD-FF6C-1C99-D30242E07C36}"/>
              </a:ext>
            </a:extLst>
          </p:cNvPr>
          <p:cNvSpPr/>
          <p:nvPr/>
        </p:nvSpPr>
        <p:spPr>
          <a:xfrm>
            <a:off x="6953057" y="0"/>
            <a:ext cx="4356710" cy="6858000"/>
          </a:xfrm>
          <a:prstGeom prst="rect">
            <a:avLst/>
          </a:prstGeom>
          <a:solidFill>
            <a:schemeClr val="tx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26"/>
            <a:endParaRPr lang="ko-KR" altLang="en-US" sz="1200">
              <a:solidFill>
                <a:prstClr val="white"/>
              </a:solidFill>
              <a:latin typeface="Calibri"/>
              <a:ea typeface="맑은 고딕"/>
            </a:endParaRPr>
          </a:p>
        </p:txBody>
      </p:sp>
      <p:sp>
        <p:nvSpPr>
          <p:cNvPr id="9" name="TextBox 8">
            <a:extLst>
              <a:ext uri="{FF2B5EF4-FFF2-40B4-BE49-F238E27FC236}">
                <a16:creationId xmlns="" xmlns:a16="http://schemas.microsoft.com/office/drawing/2014/main" id="{5E8A680A-E035-A0F7-D176-2CABA55B472D}"/>
              </a:ext>
            </a:extLst>
          </p:cNvPr>
          <p:cNvSpPr txBox="1"/>
          <p:nvPr/>
        </p:nvSpPr>
        <p:spPr>
          <a:xfrm>
            <a:off x="1103313" y="787782"/>
            <a:ext cx="2859757" cy="649858"/>
          </a:xfrm>
          <a:prstGeom prst="rect">
            <a:avLst/>
          </a:prstGeom>
          <a:noFill/>
        </p:spPr>
        <p:txBody>
          <a:bodyPr wrap="square" lIns="0" tIns="0" rIns="0" bIns="0" rtlCol="0">
            <a:spAutoFit/>
          </a:bodyPr>
          <a:lstStyle/>
          <a:p>
            <a:pPr>
              <a:lnSpc>
                <a:spcPct val="110000"/>
              </a:lnSpc>
            </a:pPr>
            <a:r>
              <a:rPr lang="en-US" altLang="ko-KR" sz="4000" spc="-200" dirty="0">
                <a:ln>
                  <a:solidFill>
                    <a:schemeClr val="accent1">
                      <a:alpha val="0"/>
                    </a:schemeClr>
                  </a:solidFill>
                </a:ln>
                <a:solidFill>
                  <a:schemeClr val="accent1"/>
                </a:solidFill>
                <a:latin typeface="나눔스퀘어 네오 Heavy" panose="00000A00000000000000" pitchFamily="2" charset="-127"/>
                <a:ea typeface="나눔스퀘어 네오 Heavy" panose="00000A00000000000000" pitchFamily="2" charset="-127"/>
              </a:rPr>
              <a:t>CONTENTS</a:t>
            </a:r>
            <a:endParaRPr lang="ko-KR" altLang="en-US" sz="4000" spc="-200" dirty="0">
              <a:ln>
                <a:solidFill>
                  <a:schemeClr val="accent1">
                    <a:alpha val="0"/>
                  </a:schemeClr>
                </a:solidFill>
              </a:ln>
              <a:solidFill>
                <a:schemeClr val="accent1"/>
              </a:solidFill>
              <a:latin typeface="나눔스퀘어 네오 Heavy" panose="00000A00000000000000" pitchFamily="2" charset="-127"/>
              <a:ea typeface="나눔스퀘어 네오 Heavy" panose="00000A00000000000000" pitchFamily="2" charset="-127"/>
            </a:endParaRPr>
          </a:p>
        </p:txBody>
      </p:sp>
      <p:cxnSp>
        <p:nvCxnSpPr>
          <p:cNvPr id="10" name="직선 연결선 9">
            <a:extLst>
              <a:ext uri="{FF2B5EF4-FFF2-40B4-BE49-F238E27FC236}">
                <a16:creationId xmlns="" xmlns:a16="http://schemas.microsoft.com/office/drawing/2014/main" id="{74BF4940-D81E-732B-43F0-7C83951B0616}"/>
              </a:ext>
            </a:extLst>
          </p:cNvPr>
          <p:cNvCxnSpPr>
            <a:cxnSpLocks/>
          </p:cNvCxnSpPr>
          <p:nvPr/>
        </p:nvCxnSpPr>
        <p:spPr>
          <a:xfrm>
            <a:off x="1127125" y="1758203"/>
            <a:ext cx="1382649" cy="0"/>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 xmlns:a16="http://schemas.microsoft.com/office/drawing/2014/main" id="{A8DE7363-7F19-1AC6-0F0C-F074C9146272}"/>
              </a:ext>
            </a:extLst>
          </p:cNvPr>
          <p:cNvSpPr txBox="1"/>
          <p:nvPr/>
        </p:nvSpPr>
        <p:spPr>
          <a:xfrm>
            <a:off x="7499720" y="3371633"/>
            <a:ext cx="2834109" cy="1411027"/>
          </a:xfrm>
          <a:prstGeom prst="rect">
            <a:avLst/>
          </a:prstGeom>
          <a:noFill/>
        </p:spPr>
        <p:txBody>
          <a:bodyPr wrap="none" lIns="0" tIns="0" rIns="0" bIns="0" rtlCol="0">
            <a:spAutoFit/>
          </a:bodyPr>
          <a:lstStyle/>
          <a:p>
            <a:pPr>
              <a:lnSpc>
                <a:spcPct val="200000"/>
              </a:lnSpc>
            </a:pPr>
            <a:r>
              <a:rPr lang="en-US" altLang="ko-KR" sz="1600" spc="-100" dirty="0">
                <a:ln>
                  <a:solidFill>
                    <a:schemeClr val="accent1">
                      <a:alpha val="0"/>
                    </a:schemeClr>
                  </a:solidFill>
                </a:ln>
                <a:solidFill>
                  <a:schemeClr val="bg2"/>
                </a:solidFill>
                <a:latin typeface="나눔스퀘어 네오 Heavy" panose="00000A00000000000000" pitchFamily="2" charset="-127"/>
                <a:ea typeface="나눔스퀘어 네오 Heavy" panose="00000A00000000000000" pitchFamily="2" charset="-127"/>
              </a:rPr>
              <a:t>01. </a:t>
            </a:r>
            <a:r>
              <a:rPr lang="en-US" altLang="ko-KR" sz="1600" spc="-50" dirty="0">
                <a:ln>
                  <a:solidFill>
                    <a:schemeClr val="accent1">
                      <a:alpha val="0"/>
                    </a:schemeClr>
                  </a:solidFill>
                </a:ln>
                <a:solidFill>
                  <a:schemeClr val="bg2"/>
                </a:solidFill>
                <a:latin typeface="나눔스퀘어 네오 Bold" panose="00000800000000000000" pitchFamily="2" charset="-127"/>
                <a:ea typeface="나눔스퀘어 네오 Bold" panose="00000800000000000000" pitchFamily="2" charset="-127"/>
              </a:rPr>
              <a:t> </a:t>
            </a:r>
            <a:r>
              <a:rPr lang="ko-KR" altLang="en-US" sz="1600" spc="-50" dirty="0">
                <a:ln>
                  <a:solidFill>
                    <a:schemeClr val="accent1">
                      <a:alpha val="0"/>
                    </a:schemeClr>
                  </a:solidFill>
                </a:ln>
                <a:solidFill>
                  <a:schemeClr val="bg2"/>
                </a:solidFill>
                <a:latin typeface="나눔스퀘어 네오 Bold" panose="00000800000000000000" pitchFamily="2" charset="-127"/>
                <a:ea typeface="나눔스퀘어 네오 Bold" panose="00000800000000000000" pitchFamily="2" charset="-127"/>
              </a:rPr>
              <a:t>개발배경</a:t>
            </a:r>
            <a:endParaRPr lang="en-US" altLang="ko-KR" sz="1600" spc="-50" dirty="0">
              <a:ln>
                <a:solidFill>
                  <a:schemeClr val="accent1">
                    <a:alpha val="0"/>
                  </a:schemeClr>
                </a:solidFill>
              </a:ln>
              <a:solidFill>
                <a:schemeClr val="bg2"/>
              </a:solidFill>
              <a:latin typeface="나눔스퀘어 네오 Bold" panose="00000800000000000000" pitchFamily="2" charset="-127"/>
              <a:ea typeface="나눔스퀘어 네오 Bold" panose="00000800000000000000" pitchFamily="2" charset="-127"/>
            </a:endParaRPr>
          </a:p>
          <a:p>
            <a:pPr>
              <a:lnSpc>
                <a:spcPct val="200000"/>
              </a:lnSpc>
            </a:pPr>
            <a:r>
              <a:rPr lang="en-US" altLang="ko-KR" sz="1600" spc="-100" dirty="0">
                <a:ln>
                  <a:solidFill>
                    <a:schemeClr val="accent1">
                      <a:alpha val="0"/>
                    </a:schemeClr>
                  </a:solidFill>
                </a:ln>
                <a:solidFill>
                  <a:schemeClr val="bg2"/>
                </a:solidFill>
                <a:latin typeface="나눔스퀘어 네오 Heavy" panose="00000A00000000000000" pitchFamily="2" charset="-127"/>
                <a:ea typeface="나눔스퀘어 네오 Heavy" panose="00000A00000000000000" pitchFamily="2" charset="-127"/>
              </a:rPr>
              <a:t>02. </a:t>
            </a:r>
            <a:r>
              <a:rPr lang="ko-KR" altLang="en-US" sz="1600" spc="-100" dirty="0">
                <a:ln>
                  <a:solidFill>
                    <a:schemeClr val="accent1">
                      <a:alpha val="0"/>
                    </a:schemeClr>
                  </a:solidFill>
                </a:ln>
                <a:solidFill>
                  <a:schemeClr val="bg2"/>
                </a:solidFill>
                <a:latin typeface="나눔스퀘어 네오 Bold" panose="00000800000000000000" pitchFamily="2" charset="-127"/>
                <a:ea typeface="나눔스퀘어 네오 Bold" panose="00000800000000000000" pitchFamily="2" charset="-127"/>
              </a:rPr>
              <a:t>서비스 </a:t>
            </a:r>
            <a:r>
              <a:rPr lang="en-US" altLang="ko-KR" sz="1600" spc="-100" dirty="0">
                <a:ln>
                  <a:solidFill>
                    <a:schemeClr val="accent1">
                      <a:alpha val="0"/>
                    </a:schemeClr>
                  </a:solidFill>
                </a:ln>
                <a:solidFill>
                  <a:schemeClr val="bg2"/>
                </a:solidFill>
                <a:latin typeface="나눔스퀘어 네오 Bold" panose="00000800000000000000" pitchFamily="2" charset="-127"/>
                <a:ea typeface="나눔스퀘어 네오 Bold" panose="00000800000000000000" pitchFamily="2" charset="-127"/>
              </a:rPr>
              <a:t>–</a:t>
            </a:r>
            <a:r>
              <a:rPr lang="ko-KR" altLang="en-US" sz="1600" spc="-100" dirty="0">
                <a:ln>
                  <a:solidFill>
                    <a:schemeClr val="accent1">
                      <a:alpha val="0"/>
                    </a:schemeClr>
                  </a:solidFill>
                </a:ln>
                <a:solidFill>
                  <a:schemeClr val="bg2"/>
                </a:solidFill>
                <a:latin typeface="나눔스퀘어 네오 Bold" panose="00000800000000000000" pitchFamily="2" charset="-127"/>
                <a:ea typeface="나눔스퀘어 네오 Bold" panose="00000800000000000000" pitchFamily="2" charset="-127"/>
              </a:rPr>
              <a:t> 주요기능 및 기술</a:t>
            </a:r>
            <a:endParaRPr lang="en-US" altLang="ko-KR" sz="1600" spc="-50" dirty="0">
              <a:ln>
                <a:solidFill>
                  <a:schemeClr val="accent1">
                    <a:alpha val="0"/>
                  </a:schemeClr>
                </a:solidFill>
              </a:ln>
              <a:solidFill>
                <a:schemeClr val="bg2"/>
              </a:solidFill>
              <a:latin typeface="나눔스퀘어 네오 Bold" panose="00000800000000000000" pitchFamily="2" charset="-127"/>
              <a:ea typeface="나눔스퀘어 네오 Bold" panose="00000800000000000000" pitchFamily="2" charset="-127"/>
            </a:endParaRPr>
          </a:p>
          <a:p>
            <a:pPr>
              <a:lnSpc>
                <a:spcPct val="200000"/>
              </a:lnSpc>
            </a:pPr>
            <a:r>
              <a:rPr lang="en-US" altLang="ko-KR" sz="1600" spc="-100" dirty="0">
                <a:ln>
                  <a:solidFill>
                    <a:schemeClr val="accent1">
                      <a:alpha val="0"/>
                    </a:schemeClr>
                  </a:solidFill>
                </a:ln>
                <a:solidFill>
                  <a:schemeClr val="bg2"/>
                </a:solidFill>
                <a:latin typeface="나눔스퀘어 네오 Heavy" panose="00000A00000000000000" pitchFamily="2" charset="-127"/>
                <a:ea typeface="나눔스퀘어 네오 Heavy" panose="00000A00000000000000" pitchFamily="2" charset="-127"/>
              </a:rPr>
              <a:t>03. </a:t>
            </a:r>
            <a:r>
              <a:rPr lang="ko-KR" altLang="en-US" sz="1600" spc="-100" dirty="0">
                <a:ln>
                  <a:solidFill>
                    <a:schemeClr val="accent1">
                      <a:alpha val="0"/>
                    </a:schemeClr>
                  </a:solidFill>
                </a:ln>
                <a:solidFill>
                  <a:schemeClr val="bg2"/>
                </a:solidFill>
                <a:latin typeface="나눔스퀘어 네오 Bold" panose="00000800000000000000" pitchFamily="2" charset="-127"/>
                <a:ea typeface="나눔스퀘어 네오 Bold" panose="00000800000000000000" pitchFamily="2" charset="-127"/>
              </a:rPr>
              <a:t>비즈니스 </a:t>
            </a:r>
            <a:r>
              <a:rPr lang="en-US" altLang="ko-KR" sz="1600" spc="-100" dirty="0">
                <a:ln>
                  <a:solidFill>
                    <a:schemeClr val="accent1">
                      <a:alpha val="0"/>
                    </a:schemeClr>
                  </a:solidFill>
                </a:ln>
                <a:solidFill>
                  <a:schemeClr val="bg2"/>
                </a:solidFill>
                <a:latin typeface="나눔스퀘어 네오 Bold" panose="00000800000000000000" pitchFamily="2" charset="-127"/>
                <a:ea typeface="나눔스퀘어 네오 Bold" panose="00000800000000000000" pitchFamily="2" charset="-127"/>
              </a:rPr>
              <a:t>–</a:t>
            </a:r>
            <a:r>
              <a:rPr lang="ko-KR" altLang="en-US" sz="1600" spc="-100" dirty="0">
                <a:ln>
                  <a:solidFill>
                    <a:schemeClr val="accent1">
                      <a:alpha val="0"/>
                    </a:schemeClr>
                  </a:solidFill>
                </a:ln>
                <a:solidFill>
                  <a:schemeClr val="bg2"/>
                </a:solidFill>
                <a:latin typeface="나눔스퀘어 네오 Bold" panose="00000800000000000000" pitchFamily="2" charset="-127"/>
                <a:ea typeface="나눔스퀘어 네오 Bold" panose="00000800000000000000" pitchFamily="2" charset="-127"/>
              </a:rPr>
              <a:t> 사업화 방안 및 분석</a:t>
            </a:r>
            <a:endParaRPr lang="en-US" altLang="ko-KR" sz="1600" spc="-100" dirty="0">
              <a:ln>
                <a:solidFill>
                  <a:schemeClr val="accent1">
                    <a:alpha val="0"/>
                  </a:schemeClr>
                </a:solidFill>
              </a:ln>
              <a:solidFill>
                <a:schemeClr val="bg2"/>
              </a:solidFill>
              <a:latin typeface="나눔스퀘어 네오 Bold" panose="00000800000000000000" pitchFamily="2" charset="-127"/>
              <a:ea typeface="나눔스퀘어 네오 Bold" panose="00000800000000000000" pitchFamily="2" charset="-127"/>
            </a:endParaRPr>
          </a:p>
        </p:txBody>
      </p:sp>
    </p:spTree>
    <p:extLst>
      <p:ext uri="{BB962C8B-B14F-4D97-AF65-F5344CB8AC3E}">
        <p14:creationId xmlns:p14="http://schemas.microsoft.com/office/powerpoint/2010/main" val="307608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1EB55E06-1CFD-40D3-3918-3E67FC35A003}"/>
            </a:ext>
          </a:extLst>
        </p:cNvPr>
        <p:cNvGrpSpPr/>
        <p:nvPr/>
      </p:nvGrpSpPr>
      <p:grpSpPr>
        <a:xfrm>
          <a:off x="0" y="0"/>
          <a:ext cx="0" cy="0"/>
          <a:chOff x="0" y="0"/>
          <a:chExt cx="0" cy="0"/>
        </a:xfrm>
      </p:grpSpPr>
      <p:cxnSp>
        <p:nvCxnSpPr>
          <p:cNvPr id="17" name="직선 연결선 16">
            <a:extLst>
              <a:ext uri="{FF2B5EF4-FFF2-40B4-BE49-F238E27FC236}">
                <a16:creationId xmlns="" xmlns:a16="http://schemas.microsoft.com/office/drawing/2014/main" id="{C265D11C-D8A7-E051-0457-58B10225C8C1}"/>
              </a:ext>
            </a:extLst>
          </p:cNvPr>
          <p:cNvCxnSpPr>
            <a:cxnSpLocks/>
          </p:cNvCxnSpPr>
          <p:nvPr/>
        </p:nvCxnSpPr>
        <p:spPr>
          <a:xfrm>
            <a:off x="766763" y="6237288"/>
            <a:ext cx="1065847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 xmlns:a16="http://schemas.microsoft.com/office/drawing/2014/main" id="{17C0D8E1-ACC1-8B6A-7B30-72125D30E315}"/>
              </a:ext>
            </a:extLst>
          </p:cNvPr>
          <p:cNvSpPr txBox="1"/>
          <p:nvPr/>
        </p:nvSpPr>
        <p:spPr>
          <a:xfrm>
            <a:off x="1258074" y="917428"/>
            <a:ext cx="1404231" cy="454933"/>
          </a:xfrm>
          <a:prstGeom prst="rect">
            <a:avLst/>
          </a:prstGeom>
          <a:noFill/>
        </p:spPr>
        <p:txBody>
          <a:bodyPr wrap="none" lIns="0" tIns="0" rIns="0" bIns="0" rtlCol="0">
            <a:spAutoFit/>
          </a:bodyPr>
          <a:lstStyle/>
          <a:p>
            <a:pPr>
              <a:lnSpc>
                <a:spcPct val="110000"/>
              </a:lnSpc>
            </a:pPr>
            <a:r>
              <a:rPr lang="ko-KR" altLang="en-US" sz="2800" spc="-70" dirty="0">
                <a:ln>
                  <a:solidFill>
                    <a:schemeClr val="accent1">
                      <a:alpha val="0"/>
                    </a:schemeClr>
                  </a:solidFill>
                </a:ln>
                <a:solidFill>
                  <a:schemeClr val="bg2"/>
                </a:solidFill>
                <a:latin typeface="나눔스퀘어 네오 Heavy" panose="00000A00000000000000" pitchFamily="2" charset="-127"/>
                <a:ea typeface="나눔스퀘어 네오 Heavy" panose="00000A00000000000000" pitchFamily="2" charset="-127"/>
              </a:rPr>
              <a:t>개발 배경</a:t>
            </a:r>
          </a:p>
        </p:txBody>
      </p:sp>
      <p:sp>
        <p:nvSpPr>
          <p:cNvPr id="20" name="TextBox 19">
            <a:extLst>
              <a:ext uri="{FF2B5EF4-FFF2-40B4-BE49-F238E27FC236}">
                <a16:creationId xmlns="" xmlns:a16="http://schemas.microsoft.com/office/drawing/2014/main" id="{1DDD5901-AABA-AA49-11AD-D2F2E92FEC1C}"/>
              </a:ext>
            </a:extLst>
          </p:cNvPr>
          <p:cNvSpPr txBox="1"/>
          <p:nvPr/>
        </p:nvSpPr>
        <p:spPr>
          <a:xfrm>
            <a:off x="1258074" y="633807"/>
            <a:ext cx="1510029" cy="215444"/>
          </a:xfrm>
          <a:prstGeom prst="rect">
            <a:avLst/>
          </a:prstGeom>
          <a:noFill/>
        </p:spPr>
        <p:txBody>
          <a:bodyPr wrap="none" lIns="0" tIns="0" rIns="0" bIns="0" rtlCol="0">
            <a:spAutoFit/>
          </a:bodyPr>
          <a:lstStyle>
            <a:defPPr>
              <a:defRPr lang="ko-KR"/>
            </a:defPPr>
            <a:lvl1pPr>
              <a:defRPr sz="1400" spc="-100">
                <a:ln>
                  <a:solidFill>
                    <a:schemeClr val="accent1">
                      <a:alpha val="0"/>
                    </a:schemeClr>
                  </a:solidFill>
                </a:ln>
                <a:solidFill>
                  <a:schemeClr val="accent1"/>
                </a:solidFill>
                <a:latin typeface="나눔스퀘어 네오 ExtraBold" panose="00000900000000000000" pitchFamily="2" charset="-127"/>
                <a:ea typeface="나눔스퀘어 네오 ExtraBold" panose="00000900000000000000" pitchFamily="2" charset="-127"/>
              </a:defRPr>
            </a:lvl1pPr>
          </a:lstStyle>
          <a:p>
            <a:r>
              <a:rPr lang="ko-KR" altLang="en-US" dirty="0">
                <a:solidFill>
                  <a:schemeClr val="tx2"/>
                </a:solidFill>
              </a:rPr>
              <a:t>개발배경 및 목표시장 </a:t>
            </a:r>
          </a:p>
        </p:txBody>
      </p:sp>
      <p:sp>
        <p:nvSpPr>
          <p:cNvPr id="21" name="사각형: 둥근 위쪽 모서리 20">
            <a:extLst>
              <a:ext uri="{FF2B5EF4-FFF2-40B4-BE49-F238E27FC236}">
                <a16:creationId xmlns="" xmlns:a16="http://schemas.microsoft.com/office/drawing/2014/main" id="{FA360647-B637-E307-7FB8-13BBF360A461}"/>
              </a:ext>
            </a:extLst>
          </p:cNvPr>
          <p:cNvSpPr/>
          <p:nvPr/>
        </p:nvSpPr>
        <p:spPr>
          <a:xfrm rot="10800000">
            <a:off x="766763" y="-1"/>
            <a:ext cx="360362" cy="1331120"/>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85000"/>
                  <a:lumOff val="15000"/>
                </a:schemeClr>
              </a:solidFill>
            </a:endParaRPr>
          </a:p>
        </p:txBody>
      </p:sp>
      <p:sp>
        <p:nvSpPr>
          <p:cNvPr id="22" name="TextBox 21">
            <a:extLst>
              <a:ext uri="{FF2B5EF4-FFF2-40B4-BE49-F238E27FC236}">
                <a16:creationId xmlns="" xmlns:a16="http://schemas.microsoft.com/office/drawing/2014/main" id="{6327B337-74B3-E694-DF22-CDF00EC955DB}"/>
              </a:ext>
            </a:extLst>
          </p:cNvPr>
          <p:cNvSpPr txBox="1"/>
          <p:nvPr/>
        </p:nvSpPr>
        <p:spPr>
          <a:xfrm>
            <a:off x="826878" y="1023512"/>
            <a:ext cx="240130" cy="246221"/>
          </a:xfrm>
          <a:prstGeom prst="rect">
            <a:avLst/>
          </a:prstGeom>
          <a:noFill/>
        </p:spPr>
        <p:txBody>
          <a:bodyPr wrap="none" lIns="0" tIns="0" rIns="0" bIns="0" rtlCol="0">
            <a:spAutoFit/>
          </a:bodyPr>
          <a:lstStyle/>
          <a:p>
            <a:pPr algn="ctr"/>
            <a:r>
              <a:rPr lang="en-US" altLang="ko-KR" sz="1600" spc="-70" dirty="0">
                <a:ln>
                  <a:solidFill>
                    <a:schemeClr val="accent1">
                      <a:alpha val="0"/>
                    </a:schemeClr>
                  </a:solidFill>
                </a:ln>
                <a:solidFill>
                  <a:schemeClr val="bg1"/>
                </a:solidFill>
                <a:latin typeface="나눔스퀘어 네오 Heavy" panose="00000A00000000000000" pitchFamily="2" charset="-127"/>
                <a:ea typeface="나눔스퀘어 네오 Heavy" panose="00000A00000000000000" pitchFamily="2" charset="-127"/>
              </a:rPr>
              <a:t>01</a:t>
            </a:r>
            <a:endParaRPr lang="ko-KR" altLang="en-US" sz="1600" spc="-70" dirty="0">
              <a:ln>
                <a:solidFill>
                  <a:schemeClr val="accent1">
                    <a:alpha val="0"/>
                  </a:schemeClr>
                </a:solidFill>
              </a:ln>
              <a:solidFill>
                <a:schemeClr val="bg1"/>
              </a:solidFill>
              <a:latin typeface="나눔스퀘어 네오 Heavy" panose="00000A00000000000000" pitchFamily="2" charset="-127"/>
              <a:ea typeface="나눔스퀘어 네오 Heavy" panose="00000A00000000000000" pitchFamily="2" charset="-127"/>
            </a:endParaRPr>
          </a:p>
        </p:txBody>
      </p:sp>
      <p:pic>
        <p:nvPicPr>
          <p:cNvPr id="8" name="그림 7" descr="텍스트, 스크린샷, 폰트, 라인이(가) 표시된 사진&#10;&#10;자동 생성된 설명">
            <a:extLst>
              <a:ext uri="{FF2B5EF4-FFF2-40B4-BE49-F238E27FC236}">
                <a16:creationId xmlns="" xmlns:a16="http://schemas.microsoft.com/office/drawing/2014/main" id="{FDAB8212-4EB8-5D36-3B01-D5429F0CB6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762" y="2274530"/>
            <a:ext cx="4840824" cy="1964282"/>
          </a:xfrm>
          <a:prstGeom prst="rect">
            <a:avLst/>
          </a:prstGeom>
        </p:spPr>
      </p:pic>
      <p:sp>
        <p:nvSpPr>
          <p:cNvPr id="9" name="직사각형 8">
            <a:extLst>
              <a:ext uri="{FF2B5EF4-FFF2-40B4-BE49-F238E27FC236}">
                <a16:creationId xmlns="" xmlns:a16="http://schemas.microsoft.com/office/drawing/2014/main" id="{BA0C4BFE-6665-4D0A-C745-AB85DF38E33A}"/>
              </a:ext>
            </a:extLst>
          </p:cNvPr>
          <p:cNvSpPr/>
          <p:nvPr/>
        </p:nvSpPr>
        <p:spPr>
          <a:xfrm>
            <a:off x="2377440" y="2357012"/>
            <a:ext cx="390663" cy="336475"/>
          </a:xfrm>
          <a:prstGeom prst="rect">
            <a:avLst/>
          </a:prstGeom>
          <a:noFill/>
          <a:ln w="28575">
            <a:solidFill>
              <a:srgbClr val="FFC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pic>
        <p:nvPicPr>
          <p:cNvPr id="12" name="그림 11">
            <a:extLst>
              <a:ext uri="{FF2B5EF4-FFF2-40B4-BE49-F238E27FC236}">
                <a16:creationId xmlns="" xmlns:a16="http://schemas.microsoft.com/office/drawing/2014/main" id="{4A6A7A03-04BB-4C73-34D8-2601A09C59D4}"/>
              </a:ext>
            </a:extLst>
          </p:cNvPr>
          <p:cNvPicPr>
            <a:picLocks noChangeAspect="1"/>
          </p:cNvPicPr>
          <p:nvPr/>
        </p:nvPicPr>
        <p:blipFill>
          <a:blip r:embed="rId4"/>
          <a:stretch>
            <a:fillRect/>
          </a:stretch>
        </p:blipFill>
        <p:spPr>
          <a:xfrm>
            <a:off x="766762" y="4324219"/>
            <a:ext cx="2847442" cy="1728804"/>
          </a:xfrm>
          <a:prstGeom prst="rect">
            <a:avLst/>
          </a:prstGeom>
        </p:spPr>
      </p:pic>
      <p:pic>
        <p:nvPicPr>
          <p:cNvPr id="5122" name="Picture 2" descr="associate_pic3">
            <a:extLst>
              <a:ext uri="{FF2B5EF4-FFF2-40B4-BE49-F238E27FC236}">
                <a16:creationId xmlns="" xmlns:a16="http://schemas.microsoft.com/office/drawing/2014/main" id="{ED456C25-5878-548C-296C-1150D859BE5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000" t="44649" b="4591"/>
          <a:stretch/>
        </p:blipFill>
        <p:spPr bwMode="auto">
          <a:xfrm>
            <a:off x="3614204" y="4336632"/>
            <a:ext cx="1993382" cy="171639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무료로 다운로드 가능한 체크 아이콘 벡터 &amp; 일러스트 | Freepik">
            <a:extLst>
              <a:ext uri="{FF2B5EF4-FFF2-40B4-BE49-F238E27FC236}">
                <a16:creationId xmlns="" xmlns:a16="http://schemas.microsoft.com/office/drawing/2014/main" id="{6BF00642-7916-32B3-80BB-8FC0027B020E}"/>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5112" b="47125" l="8307" r="53994">
                        <a14:foregroundMark x1="52077" y1="8786" x2="52077" y2="8786"/>
                        <a14:foregroundMark x1="53994" y1="8466" x2="53994" y2="8466"/>
                        <a14:foregroundMark x1="24760" y1="47125" x2="24760" y2="47125"/>
                      </a14:backgroundRemoval>
                    </a14:imgEffect>
                  </a14:imgLayer>
                </a14:imgProps>
              </a:ext>
              <a:ext uri="{28A0092B-C50C-407E-A947-70E740481C1C}">
                <a14:useLocalDpi xmlns:a14="http://schemas.microsoft.com/office/drawing/2010/main" val="0"/>
              </a:ext>
            </a:extLst>
          </a:blip>
          <a:srcRect l="3127" r="43942" b="48545"/>
          <a:stretch/>
        </p:blipFill>
        <p:spPr bwMode="auto">
          <a:xfrm>
            <a:off x="642689" y="1813794"/>
            <a:ext cx="368378" cy="358108"/>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 xmlns:a16="http://schemas.microsoft.com/office/drawing/2014/main" id="{E992E683-E59C-84F0-7F54-93990A136F20}"/>
              </a:ext>
            </a:extLst>
          </p:cNvPr>
          <p:cNvSpPr txBox="1"/>
          <p:nvPr/>
        </p:nvSpPr>
        <p:spPr>
          <a:xfrm>
            <a:off x="1067008" y="1899749"/>
            <a:ext cx="3310202" cy="246221"/>
          </a:xfrm>
          <a:prstGeom prst="rect">
            <a:avLst/>
          </a:prstGeom>
          <a:noFill/>
        </p:spPr>
        <p:txBody>
          <a:bodyPr wrap="none" lIns="0" tIns="0" rIns="0" bIns="0" rtlCol="0">
            <a:spAutoFit/>
          </a:bodyPr>
          <a:lstStyle>
            <a:defPPr>
              <a:defRPr lang="ko-KR"/>
            </a:defPPr>
            <a:lvl1pPr>
              <a:defRPr sz="1400" spc="-100">
                <a:ln>
                  <a:solidFill>
                    <a:schemeClr val="accent1">
                      <a:alpha val="0"/>
                    </a:schemeClr>
                  </a:solidFill>
                </a:ln>
                <a:solidFill>
                  <a:schemeClr val="accent1"/>
                </a:solidFill>
                <a:latin typeface="나눔스퀘어 네오 ExtraBold" panose="00000900000000000000" pitchFamily="2" charset="-127"/>
                <a:ea typeface="나눔스퀘어 네오 ExtraBold" panose="00000900000000000000" pitchFamily="2" charset="-127"/>
              </a:defRPr>
            </a:lvl1pPr>
          </a:lstStyle>
          <a:p>
            <a:pPr algn="ctr"/>
            <a:r>
              <a:rPr lang="ko-KR" altLang="en-US" sz="1600" dirty="0">
                <a:solidFill>
                  <a:schemeClr val="bg2"/>
                </a:solidFill>
              </a:rPr>
              <a:t>청소년 사이버 폭력 및 </a:t>
            </a:r>
            <a:r>
              <a:rPr lang="ko-KR" altLang="en-US" sz="1600" dirty="0" err="1">
                <a:solidFill>
                  <a:schemeClr val="bg2"/>
                </a:solidFill>
              </a:rPr>
              <a:t>범죄율</a:t>
            </a:r>
            <a:r>
              <a:rPr lang="ko-KR" altLang="en-US" sz="1600" dirty="0">
                <a:solidFill>
                  <a:schemeClr val="bg2"/>
                </a:solidFill>
              </a:rPr>
              <a:t> 심각한 수준</a:t>
            </a:r>
            <a:endParaRPr lang="en-US" altLang="ko-KR" sz="2000" dirty="0"/>
          </a:p>
        </p:txBody>
      </p:sp>
      <p:pic>
        <p:nvPicPr>
          <p:cNvPr id="28" name="Picture 10" descr="무료로 다운로드 가능한 체크 아이콘 벡터 &amp; 일러스트 | Freepik">
            <a:extLst>
              <a:ext uri="{FF2B5EF4-FFF2-40B4-BE49-F238E27FC236}">
                <a16:creationId xmlns="" xmlns:a16="http://schemas.microsoft.com/office/drawing/2014/main" id="{13448423-DCB9-F42F-D148-DE58A7C5EB4E}"/>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5112" b="47125" l="8307" r="53994">
                        <a14:foregroundMark x1="52077" y1="8786" x2="52077" y2="8786"/>
                        <a14:foregroundMark x1="53994" y1="8466" x2="53994" y2="8466"/>
                        <a14:foregroundMark x1="24760" y1="47125" x2="24760" y2="47125"/>
                      </a14:backgroundRemoval>
                    </a14:imgEffect>
                  </a14:imgLayer>
                </a14:imgProps>
              </a:ext>
              <a:ext uri="{28A0092B-C50C-407E-A947-70E740481C1C}">
                <a14:useLocalDpi xmlns:a14="http://schemas.microsoft.com/office/drawing/2010/main" val="0"/>
              </a:ext>
            </a:extLst>
          </a:blip>
          <a:srcRect l="3127" r="43942" b="48545"/>
          <a:stretch/>
        </p:blipFill>
        <p:spPr bwMode="auto">
          <a:xfrm>
            <a:off x="6545894" y="1813794"/>
            <a:ext cx="368378" cy="358108"/>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 xmlns:a16="http://schemas.microsoft.com/office/drawing/2014/main" id="{2E67C699-2890-8FF5-3CCB-9B168F881E51}"/>
              </a:ext>
            </a:extLst>
          </p:cNvPr>
          <p:cNvSpPr txBox="1"/>
          <p:nvPr/>
        </p:nvSpPr>
        <p:spPr>
          <a:xfrm>
            <a:off x="7018070" y="1899749"/>
            <a:ext cx="2289088" cy="246221"/>
          </a:xfrm>
          <a:prstGeom prst="rect">
            <a:avLst/>
          </a:prstGeom>
          <a:noFill/>
        </p:spPr>
        <p:txBody>
          <a:bodyPr wrap="none" lIns="0" tIns="0" rIns="0" bIns="0" rtlCol="0">
            <a:spAutoFit/>
          </a:bodyPr>
          <a:lstStyle>
            <a:defPPr>
              <a:defRPr lang="ko-KR"/>
            </a:defPPr>
            <a:lvl1pPr>
              <a:defRPr sz="1400" spc="-100">
                <a:ln>
                  <a:solidFill>
                    <a:schemeClr val="accent1">
                      <a:alpha val="0"/>
                    </a:schemeClr>
                  </a:solidFill>
                </a:ln>
                <a:solidFill>
                  <a:schemeClr val="accent1"/>
                </a:solidFill>
                <a:latin typeface="나눔스퀘어 네오 ExtraBold" panose="00000900000000000000" pitchFamily="2" charset="-127"/>
                <a:ea typeface="나눔스퀘어 네오 ExtraBold" panose="00000900000000000000" pitchFamily="2" charset="-127"/>
              </a:defRPr>
            </a:lvl1pPr>
          </a:lstStyle>
          <a:p>
            <a:pPr algn="ctr"/>
            <a:r>
              <a:rPr lang="ko-KR" altLang="en-US" sz="1600" dirty="0" err="1">
                <a:solidFill>
                  <a:schemeClr val="bg2"/>
                </a:solidFill>
              </a:rPr>
              <a:t>글로벌적인</a:t>
            </a:r>
            <a:r>
              <a:rPr lang="ko-KR" altLang="en-US" sz="1600" dirty="0">
                <a:solidFill>
                  <a:schemeClr val="bg2"/>
                </a:solidFill>
              </a:rPr>
              <a:t> 국가적 대응 추세</a:t>
            </a:r>
            <a:endParaRPr lang="en-US" altLang="ko-KR" sz="2000" dirty="0"/>
          </a:p>
        </p:txBody>
      </p:sp>
      <p:pic>
        <p:nvPicPr>
          <p:cNvPr id="33" name="그림 32">
            <a:extLst>
              <a:ext uri="{FF2B5EF4-FFF2-40B4-BE49-F238E27FC236}">
                <a16:creationId xmlns="" xmlns:a16="http://schemas.microsoft.com/office/drawing/2014/main" id="{E8D70489-A470-2C55-E9B0-0A3608A3A441}"/>
              </a:ext>
            </a:extLst>
          </p:cNvPr>
          <p:cNvPicPr>
            <a:picLocks noChangeAspect="1"/>
          </p:cNvPicPr>
          <p:nvPr/>
        </p:nvPicPr>
        <p:blipFill>
          <a:blip r:embed="rId8"/>
          <a:stretch>
            <a:fillRect/>
          </a:stretch>
        </p:blipFill>
        <p:spPr>
          <a:xfrm>
            <a:off x="6584416" y="2356167"/>
            <a:ext cx="4840822" cy="1956928"/>
          </a:xfrm>
          <a:prstGeom prst="rect">
            <a:avLst/>
          </a:prstGeom>
        </p:spPr>
      </p:pic>
      <p:pic>
        <p:nvPicPr>
          <p:cNvPr id="34" name="그림 33">
            <a:extLst>
              <a:ext uri="{FF2B5EF4-FFF2-40B4-BE49-F238E27FC236}">
                <a16:creationId xmlns="" xmlns:a16="http://schemas.microsoft.com/office/drawing/2014/main" id="{7C5D58B4-212B-9EAA-907E-CC8041A48EC4}"/>
              </a:ext>
            </a:extLst>
          </p:cNvPr>
          <p:cNvPicPr>
            <a:picLocks noChangeAspect="1"/>
          </p:cNvPicPr>
          <p:nvPr/>
        </p:nvPicPr>
        <p:blipFill>
          <a:blip r:embed="rId9"/>
          <a:stretch>
            <a:fillRect/>
          </a:stretch>
        </p:blipFill>
        <p:spPr>
          <a:xfrm>
            <a:off x="6545894" y="4668546"/>
            <a:ext cx="4907667" cy="1040149"/>
          </a:xfrm>
          <a:prstGeom prst="rect">
            <a:avLst/>
          </a:prstGeom>
        </p:spPr>
      </p:pic>
    </p:spTree>
    <p:extLst>
      <p:ext uri="{BB962C8B-B14F-4D97-AF65-F5344CB8AC3E}">
        <p14:creationId xmlns:p14="http://schemas.microsoft.com/office/powerpoint/2010/main" val="1102466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E8A5E98E-3B9E-F609-9E05-4E549972378A}"/>
            </a:ext>
          </a:extLst>
        </p:cNvPr>
        <p:cNvGrpSpPr/>
        <p:nvPr/>
      </p:nvGrpSpPr>
      <p:grpSpPr>
        <a:xfrm>
          <a:off x="0" y="0"/>
          <a:ext cx="0" cy="0"/>
          <a:chOff x="0" y="0"/>
          <a:chExt cx="0" cy="0"/>
        </a:xfrm>
      </p:grpSpPr>
      <p:pic>
        <p:nvPicPr>
          <p:cNvPr id="6148" name="Picture 4" descr="세계지도점추상 세계 지도 배경벡터 스톡 벡터(로열티 프리) 680971057 | Shutterstock">
            <a:extLst>
              <a:ext uri="{FF2B5EF4-FFF2-40B4-BE49-F238E27FC236}">
                <a16:creationId xmlns="" xmlns:a16="http://schemas.microsoft.com/office/drawing/2014/main" id="{8B511F1B-EC67-BE26-B283-A84B7F0DC0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633"/>
          <a:stretch/>
        </p:blipFill>
        <p:spPr bwMode="auto">
          <a:xfrm>
            <a:off x="4627898" y="1474730"/>
            <a:ext cx="6713984" cy="4452345"/>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 xmlns:a16="http://schemas.microsoft.com/office/drawing/2014/main" id="{4E0FA05C-F696-D574-11BD-BD2C49627D42}"/>
              </a:ext>
            </a:extLst>
          </p:cNvPr>
          <p:cNvSpPr/>
          <p:nvPr/>
        </p:nvSpPr>
        <p:spPr>
          <a:xfrm>
            <a:off x="411958" y="2091642"/>
            <a:ext cx="5471048" cy="838844"/>
          </a:xfrm>
          <a:prstGeom prst="rect">
            <a:avLst/>
          </a:prstGeom>
          <a:solidFill>
            <a:schemeClr val="bg1">
              <a:alpha val="6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 name="TextBox 1">
            <a:extLst>
              <a:ext uri="{FF2B5EF4-FFF2-40B4-BE49-F238E27FC236}">
                <a16:creationId xmlns="" xmlns:a16="http://schemas.microsoft.com/office/drawing/2014/main" id="{5F5473BB-FAB0-9749-E68F-ABB8AD406EDF}"/>
              </a:ext>
            </a:extLst>
          </p:cNvPr>
          <p:cNvSpPr txBox="1"/>
          <p:nvPr/>
        </p:nvSpPr>
        <p:spPr>
          <a:xfrm>
            <a:off x="1258074" y="917428"/>
            <a:ext cx="1404231" cy="454933"/>
          </a:xfrm>
          <a:prstGeom prst="rect">
            <a:avLst/>
          </a:prstGeom>
          <a:noFill/>
        </p:spPr>
        <p:txBody>
          <a:bodyPr wrap="none" lIns="0" tIns="0" rIns="0" bIns="0" rtlCol="0">
            <a:spAutoFit/>
          </a:bodyPr>
          <a:lstStyle/>
          <a:p>
            <a:pPr>
              <a:lnSpc>
                <a:spcPct val="110000"/>
              </a:lnSpc>
            </a:pPr>
            <a:r>
              <a:rPr lang="ko-KR" altLang="en-US" sz="2800" spc="-70" dirty="0">
                <a:ln>
                  <a:solidFill>
                    <a:schemeClr val="accent1">
                      <a:alpha val="0"/>
                    </a:schemeClr>
                  </a:solidFill>
                </a:ln>
                <a:solidFill>
                  <a:schemeClr val="bg2"/>
                </a:solidFill>
                <a:latin typeface="나눔스퀘어 네오 Heavy" panose="00000A00000000000000" pitchFamily="2" charset="-127"/>
                <a:ea typeface="나눔스퀘어 네오 Heavy" panose="00000A00000000000000" pitchFamily="2" charset="-127"/>
              </a:rPr>
              <a:t>목표 시장</a:t>
            </a:r>
          </a:p>
        </p:txBody>
      </p:sp>
      <p:sp>
        <p:nvSpPr>
          <p:cNvPr id="3" name="TextBox 2">
            <a:extLst>
              <a:ext uri="{FF2B5EF4-FFF2-40B4-BE49-F238E27FC236}">
                <a16:creationId xmlns="" xmlns:a16="http://schemas.microsoft.com/office/drawing/2014/main" id="{9952863A-7420-9E16-D4EB-ED200679A6BD}"/>
              </a:ext>
            </a:extLst>
          </p:cNvPr>
          <p:cNvSpPr txBox="1"/>
          <p:nvPr/>
        </p:nvSpPr>
        <p:spPr>
          <a:xfrm>
            <a:off x="1258074" y="633807"/>
            <a:ext cx="1477969" cy="215444"/>
          </a:xfrm>
          <a:prstGeom prst="rect">
            <a:avLst/>
          </a:prstGeom>
          <a:noFill/>
        </p:spPr>
        <p:txBody>
          <a:bodyPr wrap="none" lIns="0" tIns="0" rIns="0" bIns="0" rtlCol="0">
            <a:spAutoFit/>
          </a:bodyPr>
          <a:lstStyle>
            <a:defPPr>
              <a:defRPr lang="ko-KR"/>
            </a:defPPr>
            <a:lvl1pPr>
              <a:defRPr sz="1400" spc="-100">
                <a:ln>
                  <a:solidFill>
                    <a:schemeClr val="accent1">
                      <a:alpha val="0"/>
                    </a:schemeClr>
                  </a:solidFill>
                </a:ln>
                <a:solidFill>
                  <a:schemeClr val="accent1"/>
                </a:solidFill>
                <a:latin typeface="나눔스퀘어 네오 ExtraBold" panose="00000900000000000000" pitchFamily="2" charset="-127"/>
                <a:ea typeface="나눔스퀘어 네오 ExtraBold" panose="00000900000000000000" pitchFamily="2" charset="-127"/>
              </a:defRPr>
            </a:lvl1pPr>
          </a:lstStyle>
          <a:p>
            <a:r>
              <a:rPr lang="ko-KR" altLang="en-US" dirty="0">
                <a:solidFill>
                  <a:schemeClr val="tx2"/>
                </a:solidFill>
              </a:rPr>
              <a:t>개발배경 및 목표시장</a:t>
            </a:r>
          </a:p>
        </p:txBody>
      </p:sp>
      <p:sp>
        <p:nvSpPr>
          <p:cNvPr id="8" name="사각형: 둥근 위쪽 모서리 7">
            <a:extLst>
              <a:ext uri="{FF2B5EF4-FFF2-40B4-BE49-F238E27FC236}">
                <a16:creationId xmlns="" xmlns:a16="http://schemas.microsoft.com/office/drawing/2014/main" id="{1BFF7FEC-C241-02FB-C7D9-56C316F17626}"/>
              </a:ext>
            </a:extLst>
          </p:cNvPr>
          <p:cNvSpPr/>
          <p:nvPr/>
        </p:nvSpPr>
        <p:spPr>
          <a:xfrm rot="10800000">
            <a:off x="766763" y="-1"/>
            <a:ext cx="360362" cy="1331120"/>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85000"/>
                  <a:lumOff val="15000"/>
                </a:schemeClr>
              </a:solidFill>
            </a:endParaRPr>
          </a:p>
        </p:txBody>
      </p:sp>
      <p:sp>
        <p:nvSpPr>
          <p:cNvPr id="9" name="TextBox 8">
            <a:extLst>
              <a:ext uri="{FF2B5EF4-FFF2-40B4-BE49-F238E27FC236}">
                <a16:creationId xmlns="" xmlns:a16="http://schemas.microsoft.com/office/drawing/2014/main" id="{C484BC71-1258-469C-D9BA-C95A463599F5}"/>
              </a:ext>
            </a:extLst>
          </p:cNvPr>
          <p:cNvSpPr txBox="1"/>
          <p:nvPr/>
        </p:nvSpPr>
        <p:spPr>
          <a:xfrm>
            <a:off x="826878" y="1023512"/>
            <a:ext cx="240130" cy="246221"/>
          </a:xfrm>
          <a:prstGeom prst="rect">
            <a:avLst/>
          </a:prstGeom>
          <a:noFill/>
        </p:spPr>
        <p:txBody>
          <a:bodyPr wrap="none" lIns="0" tIns="0" rIns="0" bIns="0" rtlCol="0">
            <a:spAutoFit/>
          </a:bodyPr>
          <a:lstStyle/>
          <a:p>
            <a:pPr algn="ctr"/>
            <a:r>
              <a:rPr lang="en-US" altLang="ko-KR" sz="1600" spc="-70" dirty="0">
                <a:ln>
                  <a:solidFill>
                    <a:schemeClr val="accent1">
                      <a:alpha val="0"/>
                    </a:schemeClr>
                  </a:solidFill>
                </a:ln>
                <a:solidFill>
                  <a:schemeClr val="bg1"/>
                </a:solidFill>
                <a:latin typeface="나눔스퀘어 네오 Heavy" panose="00000A00000000000000" pitchFamily="2" charset="-127"/>
                <a:ea typeface="나눔스퀘어 네오 Heavy" panose="00000A00000000000000" pitchFamily="2" charset="-127"/>
              </a:rPr>
              <a:t>01</a:t>
            </a:r>
            <a:endParaRPr lang="ko-KR" altLang="en-US" sz="1600" spc="-70" dirty="0">
              <a:ln>
                <a:solidFill>
                  <a:schemeClr val="accent1">
                    <a:alpha val="0"/>
                  </a:schemeClr>
                </a:solidFill>
              </a:ln>
              <a:solidFill>
                <a:schemeClr val="bg1"/>
              </a:solidFill>
              <a:latin typeface="나눔스퀘어 네오 Heavy" panose="00000A00000000000000" pitchFamily="2" charset="-127"/>
              <a:ea typeface="나눔스퀘어 네오 Heavy" panose="00000A00000000000000" pitchFamily="2" charset="-127"/>
            </a:endParaRPr>
          </a:p>
        </p:txBody>
      </p:sp>
      <p:sp>
        <p:nvSpPr>
          <p:cNvPr id="4" name="TextBox 3">
            <a:extLst>
              <a:ext uri="{FF2B5EF4-FFF2-40B4-BE49-F238E27FC236}">
                <a16:creationId xmlns="" xmlns:a16="http://schemas.microsoft.com/office/drawing/2014/main" id="{EF6297FA-BEDD-40A9-52EC-6BBEB909CBC4}"/>
              </a:ext>
            </a:extLst>
          </p:cNvPr>
          <p:cNvSpPr txBox="1"/>
          <p:nvPr/>
        </p:nvSpPr>
        <p:spPr>
          <a:xfrm>
            <a:off x="11258526" y="6331129"/>
            <a:ext cx="166712" cy="153888"/>
          </a:xfrm>
          <a:prstGeom prst="rect">
            <a:avLst/>
          </a:prstGeom>
          <a:noFill/>
        </p:spPr>
        <p:txBody>
          <a:bodyPr wrap="none" lIns="0" tIns="0" rIns="0" bIns="0" rtlCol="0">
            <a:spAutoFit/>
          </a:bodyPr>
          <a:lstStyle/>
          <a:p>
            <a:pPr algn="r"/>
            <a:fld id="{6E116EBC-6616-4A32-8DFE-4E85D989BA0A}" type="slidenum">
              <a:rPr lang="en-US" altLang="ko-KR" sz="1000" spc="-50" smtClean="0">
                <a:ln>
                  <a:solidFill>
                    <a:schemeClr val="accent1">
                      <a:alpha val="0"/>
                    </a:schemeClr>
                  </a:solidFill>
                </a:ln>
                <a:solidFill>
                  <a:schemeClr val="tx2"/>
                </a:solidFill>
                <a:latin typeface="나눔스퀘어 네오 Bold" panose="00000800000000000000" pitchFamily="2" charset="-127"/>
                <a:ea typeface="나눔스퀘어 네오 Bold" panose="00000800000000000000" pitchFamily="2" charset="-127"/>
              </a:rPr>
              <a:t>4</a:t>
            </a:fld>
            <a:endParaRPr lang="ko-KR" altLang="en-US" sz="1000" spc="-50">
              <a:ln>
                <a:solidFill>
                  <a:schemeClr val="accent1">
                    <a:alpha val="0"/>
                  </a:schemeClr>
                </a:solidFill>
              </a:ln>
              <a:solidFill>
                <a:schemeClr val="tx2"/>
              </a:solidFill>
              <a:latin typeface="나눔스퀘어 네오 Bold" panose="00000800000000000000" pitchFamily="2" charset="-127"/>
              <a:ea typeface="나눔스퀘어 네오 Bold" panose="00000800000000000000" pitchFamily="2" charset="-127"/>
            </a:endParaRPr>
          </a:p>
        </p:txBody>
      </p:sp>
      <p:pic>
        <p:nvPicPr>
          <p:cNvPr id="6150" name="Picture 6" descr="가족 추적 앱 시장 규모, 점유율, 성장, 예측(2032년)">
            <a:extLst>
              <a:ext uri="{FF2B5EF4-FFF2-40B4-BE49-F238E27FC236}">
                <a16:creationId xmlns="" xmlns:a16="http://schemas.microsoft.com/office/drawing/2014/main" id="{0D6EFF1F-807A-BEE5-A954-4269C1E90F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3006" y="3399806"/>
            <a:ext cx="5805889" cy="25272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텍스트, 스크린샷, 폰트, 번호이(가) 표시된 사진&#10;&#10;자동 생성된 설명">
            <a:extLst>
              <a:ext uri="{FF2B5EF4-FFF2-40B4-BE49-F238E27FC236}">
                <a16:creationId xmlns="" xmlns:a16="http://schemas.microsoft.com/office/drawing/2014/main" id="{6E6B78BE-BA9E-0CFA-5EA9-3F3CD30423F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625" t="10991" b="8134"/>
          <a:stretch/>
        </p:blipFill>
        <p:spPr bwMode="auto">
          <a:xfrm>
            <a:off x="503105" y="3429000"/>
            <a:ext cx="5053688" cy="2405488"/>
          </a:xfrm>
          <a:prstGeom prst="rect">
            <a:avLst/>
          </a:prstGeom>
          <a:noFill/>
          <a:extLst>
            <a:ext uri="{909E8E84-426E-40DD-AFC4-6F175D3DCCD1}">
              <a14:hiddenFill xmlns:a14="http://schemas.microsoft.com/office/drawing/2010/main">
                <a:solidFill>
                  <a:srgbClr val="FFFFFF"/>
                </a:solidFill>
              </a14:hiddenFill>
            </a:ext>
          </a:extLst>
        </p:spPr>
      </p:pic>
      <p:sp>
        <p:nvSpPr>
          <p:cNvPr id="7" name="오른쪽 화살표[R] 6">
            <a:extLst>
              <a:ext uri="{FF2B5EF4-FFF2-40B4-BE49-F238E27FC236}">
                <a16:creationId xmlns="" xmlns:a16="http://schemas.microsoft.com/office/drawing/2014/main" id="{997D5329-B19E-F26F-195C-492E9A6E69B5}"/>
              </a:ext>
            </a:extLst>
          </p:cNvPr>
          <p:cNvSpPr/>
          <p:nvPr/>
        </p:nvSpPr>
        <p:spPr>
          <a:xfrm rot="21060636">
            <a:off x="6480143" y="3868148"/>
            <a:ext cx="4791625" cy="418641"/>
          </a:xfrm>
          <a:prstGeom prst="rightArrow">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1" name="TextBox 10">
            <a:extLst>
              <a:ext uri="{FF2B5EF4-FFF2-40B4-BE49-F238E27FC236}">
                <a16:creationId xmlns="" xmlns:a16="http://schemas.microsoft.com/office/drawing/2014/main" id="{562C6711-C83B-0C8A-32E5-764DC00DDDD2}"/>
              </a:ext>
            </a:extLst>
          </p:cNvPr>
          <p:cNvSpPr txBox="1"/>
          <p:nvPr/>
        </p:nvSpPr>
        <p:spPr>
          <a:xfrm>
            <a:off x="411958" y="2187968"/>
            <a:ext cx="5471048" cy="615553"/>
          </a:xfrm>
          <a:prstGeom prst="rect">
            <a:avLst/>
          </a:prstGeom>
          <a:noFill/>
        </p:spPr>
        <p:txBody>
          <a:bodyPr wrap="none" lIns="0" tIns="0" rIns="0" bIns="0" rtlCol="0">
            <a:spAutoFit/>
          </a:bodyPr>
          <a:lstStyle>
            <a:defPPr>
              <a:defRPr lang="ko-KR"/>
            </a:defPPr>
            <a:lvl1pPr>
              <a:defRPr sz="1400" spc="-100">
                <a:ln>
                  <a:solidFill>
                    <a:schemeClr val="accent1">
                      <a:alpha val="0"/>
                    </a:schemeClr>
                  </a:solidFill>
                </a:ln>
                <a:solidFill>
                  <a:schemeClr val="accent1"/>
                </a:solidFill>
                <a:latin typeface="나눔스퀘어 네오 ExtraBold" panose="00000900000000000000" pitchFamily="2" charset="-127"/>
                <a:ea typeface="나눔스퀘어 네오 ExtraBold" panose="00000900000000000000" pitchFamily="2" charset="-127"/>
              </a:defRPr>
            </a:lvl1pPr>
          </a:lstStyle>
          <a:p>
            <a:pPr algn="ctr"/>
            <a:r>
              <a:rPr lang="ko-KR" altLang="en-US" sz="2000" dirty="0">
                <a:solidFill>
                  <a:schemeClr val="bg2"/>
                </a:solidFill>
              </a:rPr>
              <a:t>성장하고 있는 </a:t>
            </a:r>
            <a:r>
              <a:rPr lang="en-CA" altLang="ko-KR" sz="2000" dirty="0">
                <a:solidFill>
                  <a:schemeClr val="bg2"/>
                </a:solidFill>
              </a:rPr>
              <a:t>Family Tracking App Market</a:t>
            </a:r>
            <a:r>
              <a:rPr lang="ko-KR" altLang="en-US" sz="2000" dirty="0">
                <a:solidFill>
                  <a:schemeClr val="bg2"/>
                </a:solidFill>
              </a:rPr>
              <a:t> 타겟</a:t>
            </a:r>
            <a:r>
              <a:rPr lang="en-US" altLang="ko-KR" sz="2000" dirty="0">
                <a:solidFill>
                  <a:schemeClr val="bg2"/>
                </a:solidFill>
              </a:rPr>
              <a:t>,</a:t>
            </a:r>
          </a:p>
          <a:p>
            <a:pPr algn="ctr"/>
            <a:r>
              <a:rPr lang="en-US" altLang="ko-KR" sz="2000" dirty="0">
                <a:solidFill>
                  <a:schemeClr val="bg2"/>
                </a:solidFill>
              </a:rPr>
              <a:t>＂</a:t>
            </a:r>
            <a:r>
              <a:rPr lang="ko-KR" altLang="en-US" sz="2000" dirty="0">
                <a:solidFill>
                  <a:srgbClr val="C00000"/>
                </a:solidFill>
              </a:rPr>
              <a:t>스마트폰 기반 자녀 위험 분석 서비스</a:t>
            </a:r>
            <a:r>
              <a:rPr lang="en-US" altLang="ko-KR" sz="2000" dirty="0">
                <a:solidFill>
                  <a:schemeClr val="bg2"/>
                </a:solidFill>
              </a:rPr>
              <a:t>”</a:t>
            </a:r>
            <a:endParaRPr lang="en-US" altLang="ko-KR" sz="2000" dirty="0"/>
          </a:p>
        </p:txBody>
      </p:sp>
    </p:spTree>
    <p:extLst>
      <p:ext uri="{BB962C8B-B14F-4D97-AF65-F5344CB8AC3E}">
        <p14:creationId xmlns:p14="http://schemas.microsoft.com/office/powerpoint/2010/main" val="82225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직선 연결선 16">
            <a:extLst>
              <a:ext uri="{FF2B5EF4-FFF2-40B4-BE49-F238E27FC236}">
                <a16:creationId xmlns="" xmlns:a16="http://schemas.microsoft.com/office/drawing/2014/main" id="{4922F52C-713B-6479-B737-FCFFBC0E6E54}"/>
              </a:ext>
            </a:extLst>
          </p:cNvPr>
          <p:cNvCxnSpPr>
            <a:cxnSpLocks/>
          </p:cNvCxnSpPr>
          <p:nvPr/>
        </p:nvCxnSpPr>
        <p:spPr>
          <a:xfrm>
            <a:off x="766763" y="6237288"/>
            <a:ext cx="1065847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 xmlns:a16="http://schemas.microsoft.com/office/drawing/2014/main" id="{B6255B3C-8003-25A6-4D2E-81150C6DDE1E}"/>
              </a:ext>
            </a:extLst>
          </p:cNvPr>
          <p:cNvSpPr txBox="1"/>
          <p:nvPr/>
        </p:nvSpPr>
        <p:spPr>
          <a:xfrm>
            <a:off x="1258074" y="917428"/>
            <a:ext cx="1404231" cy="454933"/>
          </a:xfrm>
          <a:prstGeom prst="rect">
            <a:avLst/>
          </a:prstGeom>
          <a:noFill/>
        </p:spPr>
        <p:txBody>
          <a:bodyPr wrap="none" lIns="0" tIns="0" rIns="0" bIns="0" rtlCol="0">
            <a:spAutoFit/>
          </a:bodyPr>
          <a:lstStyle/>
          <a:p>
            <a:pPr>
              <a:lnSpc>
                <a:spcPct val="110000"/>
              </a:lnSpc>
            </a:pPr>
            <a:r>
              <a:rPr lang="ko-KR" altLang="en-US" sz="2800" spc="-70" dirty="0">
                <a:ln>
                  <a:solidFill>
                    <a:schemeClr val="accent1">
                      <a:alpha val="0"/>
                    </a:schemeClr>
                  </a:solidFill>
                </a:ln>
                <a:solidFill>
                  <a:schemeClr val="bg2"/>
                </a:solidFill>
                <a:latin typeface="나눔스퀘어 네오 Heavy" panose="00000A00000000000000" pitchFamily="2" charset="-127"/>
                <a:ea typeface="나눔스퀘어 네오 Heavy" panose="00000A00000000000000" pitchFamily="2" charset="-127"/>
              </a:rPr>
              <a:t>주요 기능</a:t>
            </a:r>
          </a:p>
        </p:txBody>
      </p:sp>
      <p:sp>
        <p:nvSpPr>
          <p:cNvPr id="20" name="TextBox 19">
            <a:extLst>
              <a:ext uri="{FF2B5EF4-FFF2-40B4-BE49-F238E27FC236}">
                <a16:creationId xmlns="" xmlns:a16="http://schemas.microsoft.com/office/drawing/2014/main" id="{1D2DD03F-91A3-717A-E258-42A86F977B4D}"/>
              </a:ext>
            </a:extLst>
          </p:cNvPr>
          <p:cNvSpPr txBox="1"/>
          <p:nvPr/>
        </p:nvSpPr>
        <p:spPr>
          <a:xfrm>
            <a:off x="1258074" y="633807"/>
            <a:ext cx="1801775" cy="215444"/>
          </a:xfrm>
          <a:prstGeom prst="rect">
            <a:avLst/>
          </a:prstGeom>
          <a:noFill/>
        </p:spPr>
        <p:txBody>
          <a:bodyPr wrap="none" lIns="0" tIns="0" rIns="0" bIns="0" rtlCol="0">
            <a:spAutoFit/>
          </a:bodyPr>
          <a:lstStyle>
            <a:defPPr>
              <a:defRPr lang="ko-KR"/>
            </a:defPPr>
            <a:lvl1pPr>
              <a:defRPr sz="1400" spc="-100">
                <a:ln>
                  <a:solidFill>
                    <a:schemeClr val="accent1">
                      <a:alpha val="0"/>
                    </a:schemeClr>
                  </a:solidFill>
                </a:ln>
                <a:solidFill>
                  <a:schemeClr val="accent1"/>
                </a:solidFill>
                <a:latin typeface="나눔스퀘어 네오 ExtraBold" panose="00000900000000000000" pitchFamily="2" charset="-127"/>
                <a:ea typeface="나눔스퀘어 네오 ExtraBold" panose="00000900000000000000" pitchFamily="2" charset="-127"/>
              </a:defRPr>
            </a:lvl1pPr>
          </a:lstStyle>
          <a:p>
            <a:r>
              <a:rPr lang="ko-KR" altLang="en-US" dirty="0">
                <a:solidFill>
                  <a:schemeClr val="tx2"/>
                </a:solidFill>
              </a:rPr>
              <a:t>서비스 </a:t>
            </a:r>
            <a:r>
              <a:rPr lang="en-US" altLang="ko-KR" dirty="0">
                <a:solidFill>
                  <a:schemeClr val="tx2"/>
                </a:solidFill>
              </a:rPr>
              <a:t>–</a:t>
            </a:r>
            <a:r>
              <a:rPr lang="ko-KR" altLang="en-US" dirty="0">
                <a:solidFill>
                  <a:schemeClr val="tx2"/>
                </a:solidFill>
              </a:rPr>
              <a:t> 주요기능 및 기술</a:t>
            </a:r>
            <a:endParaRPr lang="en-US" altLang="ko-KR" dirty="0">
              <a:solidFill>
                <a:schemeClr val="tx2"/>
              </a:solidFill>
            </a:endParaRPr>
          </a:p>
        </p:txBody>
      </p:sp>
      <p:sp>
        <p:nvSpPr>
          <p:cNvPr id="21" name="사각형: 둥근 위쪽 모서리 20">
            <a:extLst>
              <a:ext uri="{FF2B5EF4-FFF2-40B4-BE49-F238E27FC236}">
                <a16:creationId xmlns="" xmlns:a16="http://schemas.microsoft.com/office/drawing/2014/main" id="{303461E0-09D5-F249-7061-9F00F5D015FE}"/>
              </a:ext>
            </a:extLst>
          </p:cNvPr>
          <p:cNvSpPr/>
          <p:nvPr/>
        </p:nvSpPr>
        <p:spPr>
          <a:xfrm rot="10800000">
            <a:off x="766763" y="-1"/>
            <a:ext cx="360362" cy="1331120"/>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85000"/>
                  <a:lumOff val="15000"/>
                </a:schemeClr>
              </a:solidFill>
            </a:endParaRPr>
          </a:p>
        </p:txBody>
      </p:sp>
      <p:sp>
        <p:nvSpPr>
          <p:cNvPr id="22" name="TextBox 21">
            <a:extLst>
              <a:ext uri="{FF2B5EF4-FFF2-40B4-BE49-F238E27FC236}">
                <a16:creationId xmlns="" xmlns:a16="http://schemas.microsoft.com/office/drawing/2014/main" id="{4814BD64-AA0C-94AF-8CAD-0C08D725A799}"/>
              </a:ext>
            </a:extLst>
          </p:cNvPr>
          <p:cNvSpPr txBox="1"/>
          <p:nvPr/>
        </p:nvSpPr>
        <p:spPr>
          <a:xfrm>
            <a:off x="808443" y="1023512"/>
            <a:ext cx="277000" cy="246221"/>
          </a:xfrm>
          <a:prstGeom prst="rect">
            <a:avLst/>
          </a:prstGeom>
          <a:noFill/>
        </p:spPr>
        <p:txBody>
          <a:bodyPr wrap="none" lIns="0" tIns="0" rIns="0" bIns="0" rtlCol="0">
            <a:spAutoFit/>
          </a:bodyPr>
          <a:lstStyle/>
          <a:p>
            <a:pPr algn="ctr"/>
            <a:r>
              <a:rPr lang="en-US" altLang="ko-KR" sz="1600" spc="-70" dirty="0">
                <a:ln>
                  <a:solidFill>
                    <a:schemeClr val="accent1">
                      <a:alpha val="0"/>
                    </a:schemeClr>
                  </a:solidFill>
                </a:ln>
                <a:solidFill>
                  <a:schemeClr val="bg1"/>
                </a:solidFill>
                <a:latin typeface="나눔스퀘어 네오 Heavy" panose="00000A00000000000000" pitchFamily="2" charset="-127"/>
                <a:ea typeface="나눔스퀘어 네오 Heavy" panose="00000A00000000000000" pitchFamily="2" charset="-127"/>
              </a:rPr>
              <a:t>02</a:t>
            </a:r>
            <a:endParaRPr lang="ko-KR" altLang="en-US" sz="1600" spc="-70" dirty="0">
              <a:ln>
                <a:solidFill>
                  <a:schemeClr val="accent1">
                    <a:alpha val="0"/>
                  </a:schemeClr>
                </a:solidFill>
              </a:ln>
              <a:solidFill>
                <a:schemeClr val="bg1"/>
              </a:solidFill>
              <a:latin typeface="나눔스퀘어 네오 Heavy" panose="00000A00000000000000" pitchFamily="2" charset="-127"/>
              <a:ea typeface="나눔스퀘어 네오 Heavy" panose="00000A00000000000000" pitchFamily="2" charset="-127"/>
            </a:endParaRPr>
          </a:p>
        </p:txBody>
      </p:sp>
      <p:sp>
        <p:nvSpPr>
          <p:cNvPr id="2" name="TextBox 1">
            <a:extLst>
              <a:ext uri="{FF2B5EF4-FFF2-40B4-BE49-F238E27FC236}">
                <a16:creationId xmlns="" xmlns:a16="http://schemas.microsoft.com/office/drawing/2014/main" id="{22EFC5EA-4493-EB8B-3B8C-54BDC02BF099}"/>
              </a:ext>
            </a:extLst>
          </p:cNvPr>
          <p:cNvSpPr txBox="1"/>
          <p:nvPr/>
        </p:nvSpPr>
        <p:spPr>
          <a:xfrm>
            <a:off x="11258526" y="6331129"/>
            <a:ext cx="166712" cy="153888"/>
          </a:xfrm>
          <a:prstGeom prst="rect">
            <a:avLst/>
          </a:prstGeom>
          <a:noFill/>
        </p:spPr>
        <p:txBody>
          <a:bodyPr wrap="none" lIns="0" tIns="0" rIns="0" bIns="0" rtlCol="0">
            <a:spAutoFit/>
          </a:bodyPr>
          <a:lstStyle/>
          <a:p>
            <a:pPr algn="r"/>
            <a:fld id="{6E116EBC-6616-4A32-8DFE-4E85D989BA0A}" type="slidenum">
              <a:rPr lang="en-US" altLang="ko-KR" sz="1000" spc="-50" smtClean="0">
                <a:ln>
                  <a:solidFill>
                    <a:schemeClr val="accent1">
                      <a:alpha val="0"/>
                    </a:schemeClr>
                  </a:solidFill>
                </a:ln>
                <a:solidFill>
                  <a:schemeClr val="tx2"/>
                </a:solidFill>
                <a:latin typeface="나눔스퀘어 네오 Bold" panose="00000800000000000000" pitchFamily="2" charset="-127"/>
                <a:ea typeface="나눔스퀘어 네오 Bold" panose="00000800000000000000" pitchFamily="2" charset="-127"/>
              </a:rPr>
              <a:t>5</a:t>
            </a:fld>
            <a:endParaRPr lang="ko-KR" altLang="en-US" sz="1000" spc="-50">
              <a:ln>
                <a:solidFill>
                  <a:schemeClr val="accent1">
                    <a:alpha val="0"/>
                  </a:schemeClr>
                </a:solidFill>
              </a:ln>
              <a:solidFill>
                <a:schemeClr val="tx2"/>
              </a:solidFill>
              <a:latin typeface="나눔스퀘어 네오 Bold" panose="00000800000000000000" pitchFamily="2" charset="-127"/>
              <a:ea typeface="나눔스퀘어 네오 Bold" panose="00000800000000000000" pitchFamily="2" charset="-127"/>
            </a:endParaRPr>
          </a:p>
        </p:txBody>
      </p:sp>
      <p:sp>
        <p:nvSpPr>
          <p:cNvPr id="33" name="TextBox 32">
            <a:extLst>
              <a:ext uri="{FF2B5EF4-FFF2-40B4-BE49-F238E27FC236}">
                <a16:creationId xmlns="" xmlns:a16="http://schemas.microsoft.com/office/drawing/2014/main" id="{798D1ACF-B1D5-186B-436F-DDCE7FDAE4AA}"/>
              </a:ext>
            </a:extLst>
          </p:cNvPr>
          <p:cNvSpPr txBox="1"/>
          <p:nvPr/>
        </p:nvSpPr>
        <p:spPr>
          <a:xfrm>
            <a:off x="766763" y="6331129"/>
            <a:ext cx="346249" cy="153888"/>
          </a:xfrm>
          <a:prstGeom prst="rect">
            <a:avLst/>
          </a:prstGeom>
          <a:noFill/>
        </p:spPr>
        <p:txBody>
          <a:bodyPr wrap="none" lIns="0" tIns="0" rIns="0" bIns="0" rtlCol="0">
            <a:spAutoFit/>
          </a:bodyPr>
          <a:lstStyle/>
          <a:p>
            <a:r>
              <a:rPr lang="ko-KR" altLang="en-US" sz="1000" spc="-50" dirty="0">
                <a:ln>
                  <a:solidFill>
                    <a:schemeClr val="accent1">
                      <a:alpha val="0"/>
                    </a:schemeClr>
                  </a:solidFill>
                </a:ln>
                <a:solidFill>
                  <a:schemeClr val="tx2"/>
                </a:solidFill>
                <a:latin typeface="나눔스퀘어 네오 Bold" panose="00000800000000000000" pitchFamily="2" charset="-127"/>
                <a:ea typeface="나눔스퀘어 네오 Bold" panose="00000800000000000000" pitchFamily="2" charset="-127"/>
              </a:rPr>
              <a:t>소제목</a:t>
            </a:r>
          </a:p>
        </p:txBody>
      </p:sp>
      <p:cxnSp>
        <p:nvCxnSpPr>
          <p:cNvPr id="114" name="직선 연결선[R] 113">
            <a:extLst>
              <a:ext uri="{FF2B5EF4-FFF2-40B4-BE49-F238E27FC236}">
                <a16:creationId xmlns="" xmlns:a16="http://schemas.microsoft.com/office/drawing/2014/main" id="{BB9522D1-45D7-A6D6-B459-7E2C45FD31BD}"/>
              </a:ext>
            </a:extLst>
          </p:cNvPr>
          <p:cNvCxnSpPr>
            <a:cxnSpLocks/>
          </p:cNvCxnSpPr>
          <p:nvPr/>
        </p:nvCxnSpPr>
        <p:spPr>
          <a:xfrm>
            <a:off x="1026826" y="2263514"/>
            <a:ext cx="4874411" cy="0"/>
          </a:xfrm>
          <a:prstGeom prst="line">
            <a:avLst/>
          </a:prstGeom>
          <a:ln w="12700">
            <a:solidFill>
              <a:schemeClr val="accent2">
                <a:lumMod val="40000"/>
                <a:lumOff val="60000"/>
              </a:schemeClr>
            </a:solidFill>
          </a:ln>
        </p:spPr>
        <p:style>
          <a:lnRef idx="1">
            <a:schemeClr val="accent2"/>
          </a:lnRef>
          <a:fillRef idx="0">
            <a:schemeClr val="accent2"/>
          </a:fillRef>
          <a:effectRef idx="0">
            <a:schemeClr val="accent2"/>
          </a:effectRef>
          <a:fontRef idx="minor">
            <a:schemeClr val="tx1"/>
          </a:fontRef>
        </p:style>
      </p:cxnSp>
      <p:sp>
        <p:nvSpPr>
          <p:cNvPr id="115" name="TextBox 114">
            <a:extLst>
              <a:ext uri="{FF2B5EF4-FFF2-40B4-BE49-F238E27FC236}">
                <a16:creationId xmlns="" xmlns:a16="http://schemas.microsoft.com/office/drawing/2014/main" id="{C052844E-4E27-D27C-69A6-FA880DE84DDC}"/>
              </a:ext>
            </a:extLst>
          </p:cNvPr>
          <p:cNvSpPr txBox="1"/>
          <p:nvPr/>
        </p:nvSpPr>
        <p:spPr>
          <a:xfrm>
            <a:off x="2925261" y="1848770"/>
            <a:ext cx="1077539" cy="307777"/>
          </a:xfrm>
          <a:prstGeom prst="rect">
            <a:avLst/>
          </a:prstGeom>
          <a:noFill/>
        </p:spPr>
        <p:txBody>
          <a:bodyPr wrap="none" rtlCol="0">
            <a:spAutoFit/>
          </a:bodyPr>
          <a:lstStyle/>
          <a:p>
            <a:r>
              <a:rPr kumimoji="1" lang="ko-KR" altLang="en-US" sz="1400" dirty="0">
                <a:solidFill>
                  <a:srgbClr val="000000"/>
                </a:solidFill>
              </a:rPr>
              <a:t>부모 서비스</a:t>
            </a:r>
          </a:p>
        </p:txBody>
      </p:sp>
      <p:pic>
        <p:nvPicPr>
          <p:cNvPr id="123" name="그림 122" descr="휴대 전화, 스크린샷, 스마트폰, 디자인이(가) 표시된 사진&#10;&#10;자동 생성된 설명">
            <a:extLst>
              <a:ext uri="{FF2B5EF4-FFF2-40B4-BE49-F238E27FC236}">
                <a16:creationId xmlns="" xmlns:a16="http://schemas.microsoft.com/office/drawing/2014/main" id="{9F8043D2-75EF-EF3B-61AF-FA5F0B82B3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826" y="2506580"/>
            <a:ext cx="1560676" cy="3240000"/>
          </a:xfrm>
          <a:prstGeom prst="rect">
            <a:avLst/>
          </a:prstGeom>
        </p:spPr>
      </p:pic>
      <p:pic>
        <p:nvPicPr>
          <p:cNvPr id="125" name="그림 124" descr="텍스트, 휴대 전화, 스크린샷, 모바일 기기이(가) 표시된 사진&#10;&#10;자동 생성된 설명">
            <a:extLst>
              <a:ext uri="{FF2B5EF4-FFF2-40B4-BE49-F238E27FC236}">
                <a16:creationId xmlns="" xmlns:a16="http://schemas.microsoft.com/office/drawing/2014/main" id="{96A5B24A-9C1E-7E0C-554A-B995BBBF7F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25363" y="2506580"/>
            <a:ext cx="1576587" cy="3240000"/>
          </a:xfrm>
          <a:prstGeom prst="rect">
            <a:avLst/>
          </a:prstGeom>
        </p:spPr>
      </p:pic>
      <p:pic>
        <p:nvPicPr>
          <p:cNvPr id="127" name="그림 126" descr="텍스트, 스크린샷, 휴대 전화, 폰트이(가) 표시된 사진&#10;&#10;자동 생성된 설명">
            <a:extLst>
              <a:ext uri="{FF2B5EF4-FFF2-40B4-BE49-F238E27FC236}">
                <a16:creationId xmlns="" xmlns:a16="http://schemas.microsoft.com/office/drawing/2014/main" id="{D5852620-A921-6261-4264-BA5D810F050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22540" y="2506580"/>
            <a:ext cx="1578697" cy="3240000"/>
          </a:xfrm>
          <a:prstGeom prst="rect">
            <a:avLst/>
          </a:prstGeom>
        </p:spPr>
      </p:pic>
      <p:sp>
        <p:nvSpPr>
          <p:cNvPr id="1025" name="TextBox 1024">
            <a:extLst>
              <a:ext uri="{FF2B5EF4-FFF2-40B4-BE49-F238E27FC236}">
                <a16:creationId xmlns="" xmlns:a16="http://schemas.microsoft.com/office/drawing/2014/main" id="{908472FE-FC3B-4144-C630-9AC6ED2282FA}"/>
              </a:ext>
            </a:extLst>
          </p:cNvPr>
          <p:cNvSpPr txBox="1"/>
          <p:nvPr/>
        </p:nvSpPr>
        <p:spPr>
          <a:xfrm>
            <a:off x="2388375" y="5746580"/>
            <a:ext cx="2050561" cy="246221"/>
          </a:xfrm>
          <a:prstGeom prst="rect">
            <a:avLst/>
          </a:prstGeom>
          <a:noFill/>
        </p:spPr>
        <p:txBody>
          <a:bodyPr wrap="none" rtlCol="0">
            <a:spAutoFit/>
          </a:bodyPr>
          <a:lstStyle/>
          <a:p>
            <a:r>
              <a:rPr kumimoji="1" lang="ko-KR" altLang="en-US" sz="1000" dirty="0">
                <a:solidFill>
                  <a:srgbClr val="000000"/>
                </a:solidFill>
              </a:rPr>
              <a:t>카테고리 별 자녀 알림 메인 페이지</a:t>
            </a:r>
          </a:p>
        </p:txBody>
      </p:sp>
      <p:sp>
        <p:nvSpPr>
          <p:cNvPr id="1027" name="TextBox 1026">
            <a:extLst>
              <a:ext uri="{FF2B5EF4-FFF2-40B4-BE49-F238E27FC236}">
                <a16:creationId xmlns="" xmlns:a16="http://schemas.microsoft.com/office/drawing/2014/main" id="{76ADACF8-3F78-2312-8AC1-327F2FFDC9A3}"/>
              </a:ext>
            </a:extLst>
          </p:cNvPr>
          <p:cNvSpPr txBox="1"/>
          <p:nvPr/>
        </p:nvSpPr>
        <p:spPr>
          <a:xfrm>
            <a:off x="4561096" y="5745712"/>
            <a:ext cx="1101584" cy="246221"/>
          </a:xfrm>
          <a:prstGeom prst="rect">
            <a:avLst/>
          </a:prstGeom>
          <a:noFill/>
        </p:spPr>
        <p:txBody>
          <a:bodyPr wrap="none" rtlCol="0">
            <a:spAutoFit/>
          </a:bodyPr>
          <a:lstStyle/>
          <a:p>
            <a:r>
              <a:rPr kumimoji="1" lang="ko-KR" altLang="en-US" sz="1000" dirty="0">
                <a:solidFill>
                  <a:srgbClr val="000000"/>
                </a:solidFill>
              </a:rPr>
              <a:t>상세 분석 페이지</a:t>
            </a:r>
          </a:p>
        </p:txBody>
      </p:sp>
      <p:pic>
        <p:nvPicPr>
          <p:cNvPr id="1031" name="그림 1030" descr="휴대 전화, 텍스트, 모바일 기기, 휴대용 통신 장치이(가) 표시된 사진&#10;&#10;자동 생성된 설명">
            <a:extLst>
              <a:ext uri="{FF2B5EF4-FFF2-40B4-BE49-F238E27FC236}">
                <a16:creationId xmlns="" xmlns:a16="http://schemas.microsoft.com/office/drawing/2014/main" id="{A43746ED-4BA3-610D-D25B-762BB272BAA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36226" y="2505712"/>
            <a:ext cx="1552387" cy="3240000"/>
          </a:xfrm>
          <a:prstGeom prst="rect">
            <a:avLst/>
          </a:prstGeom>
        </p:spPr>
      </p:pic>
      <p:pic>
        <p:nvPicPr>
          <p:cNvPr id="1035" name="그림 1034" descr="텍스트, 전자제품, 휴대 전화, 스크린샷이(가) 표시된 사진&#10;&#10;자동 생성된 설명">
            <a:extLst>
              <a:ext uri="{FF2B5EF4-FFF2-40B4-BE49-F238E27FC236}">
                <a16:creationId xmlns="" xmlns:a16="http://schemas.microsoft.com/office/drawing/2014/main" id="{EF200678-1E17-2F12-995D-F1B877F6695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00410" y="2505712"/>
            <a:ext cx="1563015" cy="3240000"/>
          </a:xfrm>
          <a:prstGeom prst="rect">
            <a:avLst/>
          </a:prstGeom>
        </p:spPr>
      </p:pic>
      <p:cxnSp>
        <p:nvCxnSpPr>
          <p:cNvPr id="1037" name="직선 연결선[R] 1036">
            <a:extLst>
              <a:ext uri="{FF2B5EF4-FFF2-40B4-BE49-F238E27FC236}">
                <a16:creationId xmlns="" xmlns:a16="http://schemas.microsoft.com/office/drawing/2014/main" id="{5CAE5D13-8420-BAF3-0C61-A8428F0236EC}"/>
              </a:ext>
            </a:extLst>
          </p:cNvPr>
          <p:cNvCxnSpPr>
            <a:cxnSpLocks/>
          </p:cNvCxnSpPr>
          <p:nvPr/>
        </p:nvCxnSpPr>
        <p:spPr>
          <a:xfrm>
            <a:off x="7349138" y="2268767"/>
            <a:ext cx="3700441" cy="0"/>
          </a:xfrm>
          <a:prstGeom prst="line">
            <a:avLst/>
          </a:prstGeom>
          <a:ln w="12700">
            <a:solidFill>
              <a:schemeClr val="accent2">
                <a:lumMod val="40000"/>
                <a:lumOff val="60000"/>
              </a:schemeClr>
            </a:solidFill>
          </a:ln>
        </p:spPr>
        <p:style>
          <a:lnRef idx="1">
            <a:schemeClr val="accent2"/>
          </a:lnRef>
          <a:fillRef idx="0">
            <a:schemeClr val="accent2"/>
          </a:fillRef>
          <a:effectRef idx="0">
            <a:schemeClr val="accent2"/>
          </a:effectRef>
          <a:fontRef idx="minor">
            <a:schemeClr val="tx1"/>
          </a:fontRef>
        </p:style>
      </p:cxnSp>
      <p:sp>
        <p:nvSpPr>
          <p:cNvPr id="1039" name="TextBox 1038">
            <a:extLst>
              <a:ext uri="{FF2B5EF4-FFF2-40B4-BE49-F238E27FC236}">
                <a16:creationId xmlns="" xmlns:a16="http://schemas.microsoft.com/office/drawing/2014/main" id="{80A17DF2-C058-2323-31A0-BA25CFDCA7C8}"/>
              </a:ext>
            </a:extLst>
          </p:cNvPr>
          <p:cNvSpPr txBox="1"/>
          <p:nvPr/>
        </p:nvSpPr>
        <p:spPr>
          <a:xfrm>
            <a:off x="8695460" y="1848769"/>
            <a:ext cx="1077539" cy="307777"/>
          </a:xfrm>
          <a:prstGeom prst="rect">
            <a:avLst/>
          </a:prstGeom>
          <a:noFill/>
        </p:spPr>
        <p:txBody>
          <a:bodyPr wrap="none" rtlCol="0">
            <a:spAutoFit/>
          </a:bodyPr>
          <a:lstStyle/>
          <a:p>
            <a:r>
              <a:rPr kumimoji="1" lang="ko-KR" altLang="en-US" sz="1400" dirty="0">
                <a:solidFill>
                  <a:srgbClr val="000000"/>
                </a:solidFill>
              </a:rPr>
              <a:t>자녀 서비스</a:t>
            </a:r>
          </a:p>
        </p:txBody>
      </p:sp>
      <p:sp>
        <p:nvSpPr>
          <p:cNvPr id="1041" name="TextBox 1040">
            <a:extLst>
              <a:ext uri="{FF2B5EF4-FFF2-40B4-BE49-F238E27FC236}">
                <a16:creationId xmlns="" xmlns:a16="http://schemas.microsoft.com/office/drawing/2014/main" id="{AFAFF469-4435-28E3-ABEE-C9D4352B55BE}"/>
              </a:ext>
            </a:extLst>
          </p:cNvPr>
          <p:cNvSpPr txBox="1"/>
          <p:nvPr/>
        </p:nvSpPr>
        <p:spPr>
          <a:xfrm>
            <a:off x="7176609" y="5745712"/>
            <a:ext cx="2108269" cy="246221"/>
          </a:xfrm>
          <a:prstGeom prst="rect">
            <a:avLst/>
          </a:prstGeom>
          <a:noFill/>
        </p:spPr>
        <p:txBody>
          <a:bodyPr wrap="none" rtlCol="0">
            <a:spAutoFit/>
          </a:bodyPr>
          <a:lstStyle/>
          <a:p>
            <a:r>
              <a:rPr kumimoji="1" lang="ko-KR" altLang="en-US" sz="1000" dirty="0">
                <a:solidFill>
                  <a:srgbClr val="000000"/>
                </a:solidFill>
              </a:rPr>
              <a:t>상호작용으로 성장하는 나만의 새싹</a:t>
            </a:r>
          </a:p>
        </p:txBody>
      </p:sp>
      <p:sp>
        <p:nvSpPr>
          <p:cNvPr id="1042" name="TextBox 1041">
            <a:extLst>
              <a:ext uri="{FF2B5EF4-FFF2-40B4-BE49-F238E27FC236}">
                <a16:creationId xmlns="" xmlns:a16="http://schemas.microsoft.com/office/drawing/2014/main" id="{564DCAD2-5CC5-FCA2-7C6A-DAA1044AF887}"/>
              </a:ext>
            </a:extLst>
          </p:cNvPr>
          <p:cNvSpPr txBox="1"/>
          <p:nvPr/>
        </p:nvSpPr>
        <p:spPr>
          <a:xfrm>
            <a:off x="9227170" y="5714501"/>
            <a:ext cx="1909497" cy="400110"/>
          </a:xfrm>
          <a:prstGeom prst="rect">
            <a:avLst/>
          </a:prstGeom>
          <a:noFill/>
        </p:spPr>
        <p:txBody>
          <a:bodyPr wrap="none" rtlCol="0">
            <a:spAutoFit/>
          </a:bodyPr>
          <a:lstStyle/>
          <a:p>
            <a:r>
              <a:rPr kumimoji="1" lang="ko-KR" altLang="en-US" sz="1000" dirty="0">
                <a:solidFill>
                  <a:srgbClr val="000000"/>
                </a:solidFill>
              </a:rPr>
              <a:t>감정 다이어리 </a:t>
            </a:r>
            <a:r>
              <a:rPr kumimoji="1" lang="en-US" altLang="ko-KR" sz="1000" dirty="0">
                <a:solidFill>
                  <a:srgbClr val="000000"/>
                </a:solidFill>
              </a:rPr>
              <a:t>&amp;</a:t>
            </a:r>
            <a:r>
              <a:rPr kumimoji="1" lang="ko-KR" altLang="en-US" sz="1000" dirty="0">
                <a:solidFill>
                  <a:srgbClr val="000000"/>
                </a:solidFill>
              </a:rPr>
              <a:t> </a:t>
            </a:r>
            <a:r>
              <a:rPr kumimoji="1" lang="en-CA" altLang="ko-KR" sz="1000" dirty="0">
                <a:solidFill>
                  <a:srgbClr val="000000"/>
                </a:solidFill>
              </a:rPr>
              <a:t>AI</a:t>
            </a:r>
            <a:r>
              <a:rPr kumimoji="1" lang="ko-KR" altLang="en-US" sz="1000" dirty="0">
                <a:solidFill>
                  <a:srgbClr val="000000"/>
                </a:solidFill>
              </a:rPr>
              <a:t>상담서비스</a:t>
            </a:r>
            <a:endParaRPr kumimoji="1" lang="en-US" altLang="ko-KR" sz="1000" dirty="0">
              <a:solidFill>
                <a:srgbClr val="000000"/>
              </a:solidFill>
            </a:endParaRPr>
          </a:p>
          <a:p>
            <a:r>
              <a:rPr kumimoji="1" lang="en-US" altLang="ko-KR" sz="1000" dirty="0">
                <a:solidFill>
                  <a:srgbClr val="000000"/>
                </a:solidFill>
              </a:rPr>
              <a:t>(</a:t>
            </a:r>
            <a:r>
              <a:rPr kumimoji="1" lang="ko-KR" altLang="en-US" sz="1000" dirty="0">
                <a:solidFill>
                  <a:srgbClr val="000000"/>
                </a:solidFill>
              </a:rPr>
              <a:t>자녀 희망 시 상담 전문가 연결</a:t>
            </a:r>
            <a:r>
              <a:rPr kumimoji="1" lang="en-US" altLang="ko-KR" sz="1000" dirty="0">
                <a:solidFill>
                  <a:srgbClr val="000000"/>
                </a:solidFill>
              </a:rPr>
              <a:t>)</a:t>
            </a:r>
            <a:endParaRPr kumimoji="1" lang="ko-KR" altLang="en-US" sz="1000" dirty="0">
              <a:solidFill>
                <a:srgbClr val="000000"/>
              </a:solidFill>
            </a:endParaRPr>
          </a:p>
        </p:txBody>
      </p:sp>
    </p:spTree>
    <p:extLst>
      <p:ext uri="{BB962C8B-B14F-4D97-AF65-F5344CB8AC3E}">
        <p14:creationId xmlns:p14="http://schemas.microsoft.com/office/powerpoint/2010/main" val="76953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26125316-5718-4149-2709-63A51A543BA5}"/>
            </a:ext>
          </a:extLst>
        </p:cNvPr>
        <p:cNvGrpSpPr/>
        <p:nvPr/>
      </p:nvGrpSpPr>
      <p:grpSpPr>
        <a:xfrm>
          <a:off x="0" y="0"/>
          <a:ext cx="0" cy="0"/>
          <a:chOff x="0" y="0"/>
          <a:chExt cx="0" cy="0"/>
        </a:xfrm>
      </p:grpSpPr>
      <p:sp>
        <p:nvSpPr>
          <p:cNvPr id="91" name="모서리가 둥근 직사각형 90">
            <a:extLst>
              <a:ext uri="{FF2B5EF4-FFF2-40B4-BE49-F238E27FC236}">
                <a16:creationId xmlns="" xmlns:a16="http://schemas.microsoft.com/office/drawing/2014/main" id="{4BFAAE8A-C100-4224-D2FA-2929C44E626B}"/>
              </a:ext>
            </a:extLst>
          </p:cNvPr>
          <p:cNvSpPr/>
          <p:nvPr/>
        </p:nvSpPr>
        <p:spPr>
          <a:xfrm>
            <a:off x="10275389" y="2310122"/>
            <a:ext cx="1451498" cy="3833504"/>
          </a:xfrm>
          <a:prstGeom prst="roundRect">
            <a:avLst/>
          </a:prstGeom>
          <a:solidFill>
            <a:srgbClr val="F5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02" name="직사각형 101">
            <a:extLst>
              <a:ext uri="{FF2B5EF4-FFF2-40B4-BE49-F238E27FC236}">
                <a16:creationId xmlns="" xmlns:a16="http://schemas.microsoft.com/office/drawing/2014/main" id="{1130767C-D406-95F7-EBAA-12AC1E482885}"/>
              </a:ext>
            </a:extLst>
          </p:cNvPr>
          <p:cNvSpPr/>
          <p:nvPr/>
        </p:nvSpPr>
        <p:spPr>
          <a:xfrm>
            <a:off x="10547953" y="4504533"/>
            <a:ext cx="877285" cy="11500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38" name="모서리가 둥근 직사각형 37">
            <a:extLst>
              <a:ext uri="{FF2B5EF4-FFF2-40B4-BE49-F238E27FC236}">
                <a16:creationId xmlns="" xmlns:a16="http://schemas.microsoft.com/office/drawing/2014/main" id="{4B3E6A3C-A16D-A434-376C-4C607AE9B264}"/>
              </a:ext>
            </a:extLst>
          </p:cNvPr>
          <p:cNvSpPr/>
          <p:nvPr/>
        </p:nvSpPr>
        <p:spPr>
          <a:xfrm>
            <a:off x="3511138" y="2310122"/>
            <a:ext cx="6531714" cy="3833504"/>
          </a:xfrm>
          <a:prstGeom prst="roundRect">
            <a:avLst/>
          </a:prstGeom>
          <a:solidFill>
            <a:srgbClr val="F5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41" name="직사각형 40">
            <a:extLst>
              <a:ext uri="{FF2B5EF4-FFF2-40B4-BE49-F238E27FC236}">
                <a16:creationId xmlns="" xmlns:a16="http://schemas.microsoft.com/office/drawing/2014/main" id="{A277313A-4D9A-6E49-33C8-8058DECC0660}"/>
              </a:ext>
            </a:extLst>
          </p:cNvPr>
          <p:cNvSpPr/>
          <p:nvPr/>
        </p:nvSpPr>
        <p:spPr>
          <a:xfrm>
            <a:off x="3762375" y="2543175"/>
            <a:ext cx="3986213" cy="34423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37" name="모서리가 둥근 직사각형 36">
            <a:extLst>
              <a:ext uri="{FF2B5EF4-FFF2-40B4-BE49-F238E27FC236}">
                <a16:creationId xmlns="" xmlns:a16="http://schemas.microsoft.com/office/drawing/2014/main" id="{A5E17B49-21E1-1199-7F45-704D32D47B1E}"/>
              </a:ext>
            </a:extLst>
          </p:cNvPr>
          <p:cNvSpPr/>
          <p:nvPr/>
        </p:nvSpPr>
        <p:spPr>
          <a:xfrm>
            <a:off x="674478" y="2310122"/>
            <a:ext cx="2502110" cy="3833504"/>
          </a:xfrm>
          <a:prstGeom prst="roundRect">
            <a:avLst/>
          </a:prstGeom>
          <a:solidFill>
            <a:srgbClr val="F5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cxnSp>
        <p:nvCxnSpPr>
          <p:cNvPr id="17" name="직선 연결선 16">
            <a:extLst>
              <a:ext uri="{FF2B5EF4-FFF2-40B4-BE49-F238E27FC236}">
                <a16:creationId xmlns="" xmlns:a16="http://schemas.microsoft.com/office/drawing/2014/main" id="{1D1AE5EA-857F-0A23-D6D5-6C18F2AA8AFC}"/>
              </a:ext>
            </a:extLst>
          </p:cNvPr>
          <p:cNvCxnSpPr>
            <a:cxnSpLocks/>
          </p:cNvCxnSpPr>
          <p:nvPr/>
        </p:nvCxnSpPr>
        <p:spPr>
          <a:xfrm>
            <a:off x="766763" y="6237288"/>
            <a:ext cx="1065847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사각형: 둥근 위쪽 모서리 20">
            <a:extLst>
              <a:ext uri="{FF2B5EF4-FFF2-40B4-BE49-F238E27FC236}">
                <a16:creationId xmlns="" xmlns:a16="http://schemas.microsoft.com/office/drawing/2014/main" id="{EF6A0AFF-151B-D226-E987-2214EC2DDC17}"/>
              </a:ext>
            </a:extLst>
          </p:cNvPr>
          <p:cNvSpPr/>
          <p:nvPr/>
        </p:nvSpPr>
        <p:spPr>
          <a:xfrm rot="10800000">
            <a:off x="766763" y="-1"/>
            <a:ext cx="360362" cy="1331120"/>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85000"/>
                  <a:lumOff val="15000"/>
                </a:schemeClr>
              </a:solidFill>
            </a:endParaRPr>
          </a:p>
        </p:txBody>
      </p:sp>
      <p:sp>
        <p:nvSpPr>
          <p:cNvPr id="22" name="TextBox 21">
            <a:extLst>
              <a:ext uri="{FF2B5EF4-FFF2-40B4-BE49-F238E27FC236}">
                <a16:creationId xmlns="" xmlns:a16="http://schemas.microsoft.com/office/drawing/2014/main" id="{6009BDF4-64FC-1CC6-C55A-C8BE3E842390}"/>
              </a:ext>
            </a:extLst>
          </p:cNvPr>
          <p:cNvSpPr txBox="1"/>
          <p:nvPr/>
        </p:nvSpPr>
        <p:spPr>
          <a:xfrm>
            <a:off x="808443" y="1023512"/>
            <a:ext cx="277000" cy="246221"/>
          </a:xfrm>
          <a:prstGeom prst="rect">
            <a:avLst/>
          </a:prstGeom>
          <a:noFill/>
        </p:spPr>
        <p:txBody>
          <a:bodyPr wrap="none" lIns="0" tIns="0" rIns="0" bIns="0" rtlCol="0">
            <a:spAutoFit/>
          </a:bodyPr>
          <a:lstStyle/>
          <a:p>
            <a:pPr algn="ctr"/>
            <a:r>
              <a:rPr lang="en-US" altLang="ko-KR" sz="1600" spc="-70" dirty="0">
                <a:ln>
                  <a:solidFill>
                    <a:schemeClr val="accent1">
                      <a:alpha val="0"/>
                    </a:schemeClr>
                  </a:solidFill>
                </a:ln>
                <a:solidFill>
                  <a:schemeClr val="bg1"/>
                </a:solidFill>
                <a:latin typeface="나눔스퀘어 네오 Heavy" panose="00000A00000000000000" pitchFamily="2" charset="-127"/>
                <a:ea typeface="나눔스퀘어 네오 Heavy" panose="00000A00000000000000" pitchFamily="2" charset="-127"/>
              </a:rPr>
              <a:t>02</a:t>
            </a:r>
            <a:endParaRPr lang="ko-KR" altLang="en-US" sz="1600" spc="-70" dirty="0">
              <a:ln>
                <a:solidFill>
                  <a:schemeClr val="accent1">
                    <a:alpha val="0"/>
                  </a:schemeClr>
                </a:solidFill>
              </a:ln>
              <a:solidFill>
                <a:schemeClr val="bg1"/>
              </a:solidFill>
              <a:latin typeface="나눔스퀘어 네오 Heavy" panose="00000A00000000000000" pitchFamily="2" charset="-127"/>
              <a:ea typeface="나눔스퀘어 네오 Heavy" panose="00000A00000000000000" pitchFamily="2" charset="-127"/>
            </a:endParaRPr>
          </a:p>
        </p:txBody>
      </p:sp>
      <p:sp>
        <p:nvSpPr>
          <p:cNvPr id="2" name="TextBox 1">
            <a:extLst>
              <a:ext uri="{FF2B5EF4-FFF2-40B4-BE49-F238E27FC236}">
                <a16:creationId xmlns="" xmlns:a16="http://schemas.microsoft.com/office/drawing/2014/main" id="{DC24CE9D-88B5-8EF5-7809-FA16403E78F5}"/>
              </a:ext>
            </a:extLst>
          </p:cNvPr>
          <p:cNvSpPr txBox="1"/>
          <p:nvPr/>
        </p:nvSpPr>
        <p:spPr>
          <a:xfrm>
            <a:off x="11258526" y="6331129"/>
            <a:ext cx="166712" cy="153888"/>
          </a:xfrm>
          <a:prstGeom prst="rect">
            <a:avLst/>
          </a:prstGeom>
          <a:noFill/>
        </p:spPr>
        <p:txBody>
          <a:bodyPr wrap="none" lIns="0" tIns="0" rIns="0" bIns="0" rtlCol="0">
            <a:spAutoFit/>
          </a:bodyPr>
          <a:lstStyle/>
          <a:p>
            <a:pPr algn="r"/>
            <a:fld id="{6E116EBC-6616-4A32-8DFE-4E85D989BA0A}" type="slidenum">
              <a:rPr lang="en-US" altLang="ko-KR" sz="1000" spc="-50" smtClean="0">
                <a:ln>
                  <a:solidFill>
                    <a:schemeClr val="accent1">
                      <a:alpha val="0"/>
                    </a:schemeClr>
                  </a:solidFill>
                </a:ln>
                <a:solidFill>
                  <a:schemeClr val="tx2"/>
                </a:solidFill>
                <a:latin typeface="나눔스퀘어 네오 Bold" panose="00000800000000000000" pitchFamily="2" charset="-127"/>
                <a:ea typeface="나눔스퀘어 네오 Bold" panose="00000800000000000000" pitchFamily="2" charset="-127"/>
              </a:rPr>
              <a:t>6</a:t>
            </a:fld>
            <a:endParaRPr lang="ko-KR" altLang="en-US" sz="1000" spc="-50">
              <a:ln>
                <a:solidFill>
                  <a:schemeClr val="accent1">
                    <a:alpha val="0"/>
                  </a:schemeClr>
                </a:solidFill>
              </a:ln>
              <a:solidFill>
                <a:schemeClr val="tx2"/>
              </a:solidFill>
              <a:latin typeface="나눔스퀘어 네오 Bold" panose="00000800000000000000" pitchFamily="2" charset="-127"/>
              <a:ea typeface="나눔스퀘어 네오 Bold" panose="00000800000000000000" pitchFamily="2" charset="-127"/>
            </a:endParaRPr>
          </a:p>
        </p:txBody>
      </p:sp>
      <p:pic>
        <p:nvPicPr>
          <p:cNvPr id="3" name="Picture 2" descr="AICC 온프레미스] 구축형 AI컨택센터로 고객상담 업무 효율화 | LG U+">
            <a:extLst>
              <a:ext uri="{FF2B5EF4-FFF2-40B4-BE49-F238E27FC236}">
                <a16:creationId xmlns="" xmlns:a16="http://schemas.microsoft.com/office/drawing/2014/main" id="{6BC362C5-F0AB-9011-020D-7FC15841BC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902" t="48466" r="86467" b="40639"/>
          <a:stretch/>
        </p:blipFill>
        <p:spPr bwMode="auto">
          <a:xfrm>
            <a:off x="1665255" y="3411823"/>
            <a:ext cx="500063" cy="5572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482D4201-BB17-A88F-D2DF-9C545EF9774B}"/>
              </a:ext>
            </a:extLst>
          </p:cNvPr>
          <p:cNvSpPr txBox="1"/>
          <p:nvPr/>
        </p:nvSpPr>
        <p:spPr>
          <a:xfrm>
            <a:off x="1423806" y="3969031"/>
            <a:ext cx="982961" cy="246221"/>
          </a:xfrm>
          <a:prstGeom prst="rect">
            <a:avLst/>
          </a:prstGeom>
          <a:noFill/>
        </p:spPr>
        <p:txBody>
          <a:bodyPr wrap="none" rtlCol="0">
            <a:spAutoFit/>
          </a:bodyPr>
          <a:lstStyle/>
          <a:p>
            <a:r>
              <a:rPr kumimoji="1" lang="en-CA" altLang="ko-KR" sz="1000" dirty="0">
                <a:solidFill>
                  <a:srgbClr val="000000"/>
                </a:solidFill>
              </a:rPr>
              <a:t>SNS</a:t>
            </a:r>
            <a:r>
              <a:rPr kumimoji="1" lang="ko-KR" altLang="en-US" sz="1000" dirty="0">
                <a:solidFill>
                  <a:srgbClr val="000000"/>
                </a:solidFill>
              </a:rPr>
              <a:t> 대화내용</a:t>
            </a:r>
          </a:p>
        </p:txBody>
      </p:sp>
      <p:pic>
        <p:nvPicPr>
          <p:cNvPr id="1026" name="Picture 2" descr="카카오톡 - 나무위키">
            <a:extLst>
              <a:ext uri="{FF2B5EF4-FFF2-40B4-BE49-F238E27FC236}">
                <a16:creationId xmlns="" xmlns:a16="http://schemas.microsoft.com/office/drawing/2014/main" id="{1CB273F7-E860-0A21-D91F-2CE78BB816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43042" y="4452323"/>
            <a:ext cx="463550" cy="4635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인스타그램 - 위키백과, 우리 모두의 백과사전">
            <a:extLst>
              <a:ext uri="{FF2B5EF4-FFF2-40B4-BE49-F238E27FC236}">
                <a16:creationId xmlns="" xmlns:a16="http://schemas.microsoft.com/office/drawing/2014/main" id="{A292EA13-A428-2C7D-B68C-56A62559287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97927" y="4452323"/>
            <a:ext cx="463550" cy="4635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페이스북 동영상 서비스의 두 가지 핵심 | 월간 방송과기술">
            <a:extLst>
              <a:ext uri="{FF2B5EF4-FFF2-40B4-BE49-F238E27FC236}">
                <a16:creationId xmlns="" xmlns:a16="http://schemas.microsoft.com/office/drawing/2014/main" id="{9BCAC586-12A5-BD8E-C087-7DD58710F29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71384" y="5253491"/>
            <a:ext cx="463548" cy="4635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os 메시지 PNG 이미지 | PNGWing">
            <a:extLst>
              <a:ext uri="{FF2B5EF4-FFF2-40B4-BE49-F238E27FC236}">
                <a16:creationId xmlns="" xmlns:a16="http://schemas.microsoft.com/office/drawing/2014/main" id="{CC7A69FE-3FB9-26E8-81C7-0C33E348703F}"/>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foregroundMark x1="81389" y1="22500" x2="81389" y2="22500"/>
                        <a14:foregroundMark x1="84167" y1="10556" x2="84167" y2="10556"/>
                      </a14:backgroundRemoval>
                    </a14:imgEffect>
                  </a14:imgLayer>
                </a14:imgProps>
              </a:ext>
              <a:ext uri="{28A0092B-C50C-407E-A947-70E740481C1C}">
                <a14:useLocalDpi xmlns:a14="http://schemas.microsoft.com/office/drawing/2010/main" val="0"/>
              </a:ext>
            </a:extLst>
          </a:blip>
          <a:srcRect/>
          <a:stretch>
            <a:fillRect/>
          </a:stretch>
        </p:blipFill>
        <p:spPr bwMode="auto">
          <a:xfrm>
            <a:off x="1734932" y="5161265"/>
            <a:ext cx="648000" cy="64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89703295-C1F0-2477-D24A-A5ACE46F89E5}"/>
              </a:ext>
            </a:extLst>
          </p:cNvPr>
          <p:cNvSpPr txBox="1"/>
          <p:nvPr/>
        </p:nvSpPr>
        <p:spPr>
          <a:xfrm>
            <a:off x="1338827" y="4952093"/>
            <a:ext cx="671979" cy="246221"/>
          </a:xfrm>
          <a:prstGeom prst="rect">
            <a:avLst/>
          </a:prstGeom>
          <a:noFill/>
        </p:spPr>
        <p:txBody>
          <a:bodyPr wrap="none" rtlCol="0">
            <a:spAutoFit/>
          </a:bodyPr>
          <a:lstStyle/>
          <a:p>
            <a:r>
              <a:rPr kumimoji="1" lang="ko-KR" altLang="en-US" sz="1000" dirty="0">
                <a:solidFill>
                  <a:srgbClr val="000000"/>
                </a:solidFill>
              </a:rPr>
              <a:t>카카오톡</a:t>
            </a:r>
          </a:p>
        </p:txBody>
      </p:sp>
      <p:sp>
        <p:nvSpPr>
          <p:cNvPr id="10" name="TextBox 9">
            <a:extLst>
              <a:ext uri="{FF2B5EF4-FFF2-40B4-BE49-F238E27FC236}">
                <a16:creationId xmlns="" xmlns:a16="http://schemas.microsoft.com/office/drawing/2014/main" id="{7B20AE3B-EBC5-0A79-20D4-350C52CD97C4}"/>
              </a:ext>
            </a:extLst>
          </p:cNvPr>
          <p:cNvSpPr txBox="1"/>
          <p:nvPr/>
        </p:nvSpPr>
        <p:spPr>
          <a:xfrm>
            <a:off x="1844348" y="4952093"/>
            <a:ext cx="793807" cy="246221"/>
          </a:xfrm>
          <a:prstGeom prst="rect">
            <a:avLst/>
          </a:prstGeom>
          <a:noFill/>
        </p:spPr>
        <p:txBody>
          <a:bodyPr wrap="none" rtlCol="0">
            <a:spAutoFit/>
          </a:bodyPr>
          <a:lstStyle/>
          <a:p>
            <a:r>
              <a:rPr kumimoji="1" lang="ko-KR" altLang="en-US" sz="1000" dirty="0">
                <a:solidFill>
                  <a:srgbClr val="000000"/>
                </a:solidFill>
              </a:rPr>
              <a:t>인스타그램</a:t>
            </a:r>
          </a:p>
        </p:txBody>
      </p:sp>
      <p:sp>
        <p:nvSpPr>
          <p:cNvPr id="11" name="TextBox 10">
            <a:extLst>
              <a:ext uri="{FF2B5EF4-FFF2-40B4-BE49-F238E27FC236}">
                <a16:creationId xmlns="" xmlns:a16="http://schemas.microsoft.com/office/drawing/2014/main" id="{D098483D-773A-DC03-F10C-927B20A8ABE8}"/>
              </a:ext>
            </a:extLst>
          </p:cNvPr>
          <p:cNvSpPr txBox="1"/>
          <p:nvPr/>
        </p:nvSpPr>
        <p:spPr>
          <a:xfrm>
            <a:off x="1211411" y="5753260"/>
            <a:ext cx="671979" cy="246221"/>
          </a:xfrm>
          <a:prstGeom prst="rect">
            <a:avLst/>
          </a:prstGeom>
          <a:noFill/>
        </p:spPr>
        <p:txBody>
          <a:bodyPr wrap="none" rtlCol="0">
            <a:spAutoFit/>
          </a:bodyPr>
          <a:lstStyle/>
          <a:p>
            <a:r>
              <a:rPr kumimoji="1" lang="ko-KR" altLang="en-US" sz="1000" dirty="0">
                <a:solidFill>
                  <a:srgbClr val="000000"/>
                </a:solidFill>
              </a:rPr>
              <a:t>페이스북</a:t>
            </a:r>
          </a:p>
        </p:txBody>
      </p:sp>
      <p:sp>
        <p:nvSpPr>
          <p:cNvPr id="12" name="TextBox 11">
            <a:extLst>
              <a:ext uri="{FF2B5EF4-FFF2-40B4-BE49-F238E27FC236}">
                <a16:creationId xmlns="" xmlns:a16="http://schemas.microsoft.com/office/drawing/2014/main" id="{0CF17F53-9B1D-3F7D-2CA9-12C00266B3E0}"/>
              </a:ext>
            </a:extLst>
          </p:cNvPr>
          <p:cNvSpPr txBox="1"/>
          <p:nvPr/>
        </p:nvSpPr>
        <p:spPr>
          <a:xfrm>
            <a:off x="1734932" y="5753260"/>
            <a:ext cx="793807" cy="246221"/>
          </a:xfrm>
          <a:prstGeom prst="rect">
            <a:avLst/>
          </a:prstGeom>
          <a:noFill/>
        </p:spPr>
        <p:txBody>
          <a:bodyPr wrap="square" rtlCol="0">
            <a:spAutoFit/>
          </a:bodyPr>
          <a:lstStyle/>
          <a:p>
            <a:r>
              <a:rPr kumimoji="1" lang="ko-KR" altLang="en-US" sz="1000" dirty="0">
                <a:solidFill>
                  <a:srgbClr val="000000"/>
                </a:solidFill>
              </a:rPr>
              <a:t>문자메시지</a:t>
            </a:r>
          </a:p>
        </p:txBody>
      </p:sp>
      <p:pic>
        <p:nvPicPr>
          <p:cNvPr id="1034" name="Picture 10" descr="줄임표 PNG 이미지 | PNGWing">
            <a:extLst>
              <a:ext uri="{FF2B5EF4-FFF2-40B4-BE49-F238E27FC236}">
                <a16:creationId xmlns="" xmlns:a16="http://schemas.microsoft.com/office/drawing/2014/main" id="{8C9E6AB9-7655-B0A9-8597-13B74F7E743E}"/>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9778" b="89778" l="2667" r="94667">
                        <a14:foregroundMark x1="10667" y1="48889" x2="10667" y2="48889"/>
                        <a14:foregroundMark x1="87556" y1="50667" x2="87556" y2="50667"/>
                        <a14:foregroundMark x1="94667" y1="50222" x2="94667" y2="50222"/>
                        <a14:foregroundMark x1="2667" y1="53333" x2="2667"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2441877" y="5323265"/>
            <a:ext cx="324000" cy="324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검색 아이콘 벡터 돋보기 연구 루페 기호 돋보기 기호 neumorphism 스타일 벡터 EPS 10 | 프리미엄 벡터">
            <a:extLst>
              <a:ext uri="{FF2B5EF4-FFF2-40B4-BE49-F238E27FC236}">
                <a16:creationId xmlns="" xmlns:a16="http://schemas.microsoft.com/office/drawing/2014/main" id="{6F9A67E3-EC28-AB3F-9547-76921D645E2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91819" y="2372363"/>
            <a:ext cx="646935" cy="64693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 xmlns:a16="http://schemas.microsoft.com/office/drawing/2014/main" id="{3775B24D-1743-B6B3-095A-F3F106E611E0}"/>
              </a:ext>
            </a:extLst>
          </p:cNvPr>
          <p:cNvSpPr txBox="1"/>
          <p:nvPr/>
        </p:nvSpPr>
        <p:spPr>
          <a:xfrm>
            <a:off x="1364494" y="3067690"/>
            <a:ext cx="1101584" cy="246221"/>
          </a:xfrm>
          <a:prstGeom prst="rect">
            <a:avLst/>
          </a:prstGeom>
          <a:noFill/>
        </p:spPr>
        <p:txBody>
          <a:bodyPr wrap="none" rtlCol="0">
            <a:spAutoFit/>
          </a:bodyPr>
          <a:lstStyle/>
          <a:p>
            <a:r>
              <a:rPr kumimoji="1" lang="ko-KR" altLang="en-US" sz="1000" dirty="0">
                <a:solidFill>
                  <a:srgbClr val="000000"/>
                </a:solidFill>
              </a:rPr>
              <a:t>인터넷 검색 기록</a:t>
            </a:r>
          </a:p>
        </p:txBody>
      </p:sp>
      <p:cxnSp>
        <p:nvCxnSpPr>
          <p:cNvPr id="16" name="직선 연결선[R] 15">
            <a:extLst>
              <a:ext uri="{FF2B5EF4-FFF2-40B4-BE49-F238E27FC236}">
                <a16:creationId xmlns="" xmlns:a16="http://schemas.microsoft.com/office/drawing/2014/main" id="{236D24B3-F6E9-746B-CEB5-AC66D921D569}"/>
              </a:ext>
            </a:extLst>
          </p:cNvPr>
          <p:cNvCxnSpPr>
            <a:cxnSpLocks/>
          </p:cNvCxnSpPr>
          <p:nvPr/>
        </p:nvCxnSpPr>
        <p:spPr>
          <a:xfrm>
            <a:off x="504312" y="2263514"/>
            <a:ext cx="2821949" cy="0"/>
          </a:xfrm>
          <a:prstGeom prst="line">
            <a:avLst/>
          </a:prstGeom>
          <a:ln w="12700">
            <a:solidFill>
              <a:schemeClr val="accent2">
                <a:lumMod val="40000"/>
                <a:lumOff val="60000"/>
              </a:schemeClr>
            </a:solidFill>
          </a:ln>
        </p:spPr>
        <p:style>
          <a:lnRef idx="1">
            <a:schemeClr val="accent2"/>
          </a:lnRef>
          <a:fillRef idx="0">
            <a:schemeClr val="accent2"/>
          </a:fillRef>
          <a:effectRef idx="0">
            <a:schemeClr val="accent2"/>
          </a:effectRef>
          <a:fontRef idx="minor">
            <a:schemeClr val="tx1"/>
          </a:fontRef>
        </p:style>
      </p:cxnSp>
      <p:sp>
        <p:nvSpPr>
          <p:cNvPr id="24" name="TextBox 23">
            <a:extLst>
              <a:ext uri="{FF2B5EF4-FFF2-40B4-BE49-F238E27FC236}">
                <a16:creationId xmlns="" xmlns:a16="http://schemas.microsoft.com/office/drawing/2014/main" id="{CE7769C0-07EE-0C92-FCDF-03C6DAFDE1C0}"/>
              </a:ext>
            </a:extLst>
          </p:cNvPr>
          <p:cNvSpPr txBox="1"/>
          <p:nvPr/>
        </p:nvSpPr>
        <p:spPr>
          <a:xfrm>
            <a:off x="1428517" y="1831918"/>
            <a:ext cx="907621" cy="307777"/>
          </a:xfrm>
          <a:prstGeom prst="rect">
            <a:avLst/>
          </a:prstGeom>
          <a:noFill/>
        </p:spPr>
        <p:txBody>
          <a:bodyPr wrap="none" rtlCol="0">
            <a:spAutoFit/>
          </a:bodyPr>
          <a:lstStyle/>
          <a:p>
            <a:r>
              <a:rPr kumimoji="1" lang="ko-KR" altLang="en-US" sz="1400" dirty="0">
                <a:solidFill>
                  <a:srgbClr val="000000"/>
                </a:solidFill>
              </a:rPr>
              <a:t>고객 </a:t>
            </a:r>
            <a:r>
              <a:rPr kumimoji="1" lang="ko-KR" altLang="en-US" sz="1400" dirty="0" err="1">
                <a:solidFill>
                  <a:srgbClr val="000000"/>
                </a:solidFill>
              </a:rPr>
              <a:t>인입</a:t>
            </a:r>
            <a:endParaRPr kumimoji="1" lang="ko-KR" altLang="en-US" sz="1400" dirty="0">
              <a:solidFill>
                <a:srgbClr val="000000"/>
              </a:solidFill>
            </a:endParaRPr>
          </a:p>
        </p:txBody>
      </p:sp>
      <p:cxnSp>
        <p:nvCxnSpPr>
          <p:cNvPr id="25" name="직선 연결선[R] 24">
            <a:extLst>
              <a:ext uri="{FF2B5EF4-FFF2-40B4-BE49-F238E27FC236}">
                <a16:creationId xmlns="" xmlns:a16="http://schemas.microsoft.com/office/drawing/2014/main" id="{173B3792-B145-E118-CE8E-3CC1CF4309DE}"/>
              </a:ext>
            </a:extLst>
          </p:cNvPr>
          <p:cNvCxnSpPr>
            <a:cxnSpLocks/>
          </p:cNvCxnSpPr>
          <p:nvPr/>
        </p:nvCxnSpPr>
        <p:spPr>
          <a:xfrm>
            <a:off x="3542879" y="2263514"/>
            <a:ext cx="6499973" cy="0"/>
          </a:xfrm>
          <a:prstGeom prst="line">
            <a:avLst/>
          </a:prstGeom>
          <a:ln w="12700">
            <a:solidFill>
              <a:schemeClr val="accent2">
                <a:lumMod val="40000"/>
                <a:lumOff val="60000"/>
              </a:schemeClr>
            </a:solidFill>
          </a:ln>
        </p:spPr>
        <p:style>
          <a:lnRef idx="1">
            <a:schemeClr val="accent2"/>
          </a:lnRef>
          <a:fillRef idx="0">
            <a:schemeClr val="accent2"/>
          </a:fillRef>
          <a:effectRef idx="0">
            <a:schemeClr val="accent2"/>
          </a:effectRef>
          <a:fontRef idx="minor">
            <a:schemeClr val="tx1"/>
          </a:fontRef>
        </p:style>
      </p:cxnSp>
      <p:sp>
        <p:nvSpPr>
          <p:cNvPr id="27" name="TextBox 26">
            <a:extLst>
              <a:ext uri="{FF2B5EF4-FFF2-40B4-BE49-F238E27FC236}">
                <a16:creationId xmlns="" xmlns:a16="http://schemas.microsoft.com/office/drawing/2014/main" id="{7BD49A5A-9985-ADC9-B92C-D13C41D8A8D9}"/>
              </a:ext>
            </a:extLst>
          </p:cNvPr>
          <p:cNvSpPr txBox="1"/>
          <p:nvPr/>
        </p:nvSpPr>
        <p:spPr>
          <a:xfrm>
            <a:off x="5685888" y="1805669"/>
            <a:ext cx="2071401" cy="307777"/>
          </a:xfrm>
          <a:prstGeom prst="rect">
            <a:avLst/>
          </a:prstGeom>
          <a:noFill/>
        </p:spPr>
        <p:txBody>
          <a:bodyPr wrap="none" rtlCol="0">
            <a:spAutoFit/>
          </a:bodyPr>
          <a:lstStyle/>
          <a:p>
            <a:r>
              <a:rPr kumimoji="1" lang="en-CA" altLang="ko-KR" sz="1400" dirty="0">
                <a:solidFill>
                  <a:srgbClr val="000000"/>
                </a:solidFill>
              </a:rPr>
              <a:t>AI </a:t>
            </a:r>
            <a:r>
              <a:rPr kumimoji="1" lang="ko-KR" altLang="en-US" sz="1400" dirty="0">
                <a:solidFill>
                  <a:srgbClr val="000000"/>
                </a:solidFill>
              </a:rPr>
              <a:t>기반 위험 감지 서비스</a:t>
            </a:r>
          </a:p>
        </p:txBody>
      </p:sp>
      <p:pic>
        <p:nvPicPr>
          <p:cNvPr id="28" name="그림 27">
            <a:extLst>
              <a:ext uri="{FF2B5EF4-FFF2-40B4-BE49-F238E27FC236}">
                <a16:creationId xmlns="" xmlns:a16="http://schemas.microsoft.com/office/drawing/2014/main" id="{57A15177-3BD4-DFF4-B343-58215BD56B25}"/>
              </a:ext>
            </a:extLst>
          </p:cNvPr>
          <p:cNvPicPr>
            <a:picLocks noChangeAspect="1"/>
          </p:cNvPicPr>
          <p:nvPr/>
        </p:nvPicPr>
        <p:blipFill>
          <a:blip r:embed="rId12"/>
          <a:stretch>
            <a:fillRect/>
          </a:stretch>
        </p:blipFill>
        <p:spPr>
          <a:xfrm>
            <a:off x="4102113" y="2867346"/>
            <a:ext cx="3397234" cy="1689092"/>
          </a:xfrm>
          <a:prstGeom prst="rect">
            <a:avLst/>
          </a:prstGeom>
        </p:spPr>
      </p:pic>
      <p:sp>
        <p:nvSpPr>
          <p:cNvPr id="29" name="TextBox 28">
            <a:extLst>
              <a:ext uri="{FF2B5EF4-FFF2-40B4-BE49-F238E27FC236}">
                <a16:creationId xmlns="" xmlns:a16="http://schemas.microsoft.com/office/drawing/2014/main" id="{1DF4C426-D63D-ED07-9B66-7438E1B66EB3}"/>
              </a:ext>
            </a:extLst>
          </p:cNvPr>
          <p:cNvSpPr txBox="1"/>
          <p:nvPr/>
        </p:nvSpPr>
        <p:spPr>
          <a:xfrm>
            <a:off x="5369605" y="4560987"/>
            <a:ext cx="1019831" cy="246221"/>
          </a:xfrm>
          <a:prstGeom prst="rect">
            <a:avLst/>
          </a:prstGeom>
          <a:noFill/>
        </p:spPr>
        <p:txBody>
          <a:bodyPr wrap="none" rtlCol="0">
            <a:spAutoFit/>
          </a:bodyPr>
          <a:lstStyle/>
          <a:p>
            <a:r>
              <a:rPr kumimoji="1" lang="en-CA" altLang="ko-KR" sz="1000" dirty="0">
                <a:solidFill>
                  <a:srgbClr val="000000"/>
                </a:solidFill>
              </a:rPr>
              <a:t>SKT</a:t>
            </a:r>
            <a:r>
              <a:rPr kumimoji="1" lang="en-US" altLang="ko-KR" sz="1000" dirty="0">
                <a:solidFill>
                  <a:srgbClr val="000000"/>
                </a:solidFill>
              </a:rPr>
              <a:t> </a:t>
            </a:r>
            <a:r>
              <a:rPr kumimoji="1" lang="en-CA" altLang="ko-KR" sz="1000" dirty="0" err="1">
                <a:solidFill>
                  <a:srgbClr val="000000"/>
                </a:solidFill>
              </a:rPr>
              <a:t>KoBERT</a:t>
            </a:r>
            <a:endParaRPr kumimoji="1" lang="ko-KR" altLang="en-US" sz="1000" dirty="0">
              <a:solidFill>
                <a:srgbClr val="000000"/>
              </a:solidFill>
            </a:endParaRPr>
          </a:p>
        </p:txBody>
      </p:sp>
      <p:pic>
        <p:nvPicPr>
          <p:cNvPr id="30" name="그림 29">
            <a:extLst>
              <a:ext uri="{FF2B5EF4-FFF2-40B4-BE49-F238E27FC236}">
                <a16:creationId xmlns="" xmlns:a16="http://schemas.microsoft.com/office/drawing/2014/main" id="{F63E5BDD-2E49-1D4B-27BF-7768FD4ACDA0}"/>
              </a:ext>
            </a:extLst>
          </p:cNvPr>
          <p:cNvPicPr>
            <a:picLocks noChangeAspect="1"/>
          </p:cNvPicPr>
          <p:nvPr/>
        </p:nvPicPr>
        <p:blipFill>
          <a:blip r:embed="rId13"/>
          <a:stretch>
            <a:fillRect/>
          </a:stretch>
        </p:blipFill>
        <p:spPr>
          <a:xfrm>
            <a:off x="3955644" y="4769108"/>
            <a:ext cx="3648075" cy="1046421"/>
          </a:xfrm>
          <a:prstGeom prst="rect">
            <a:avLst/>
          </a:prstGeom>
        </p:spPr>
      </p:pic>
      <p:sp>
        <p:nvSpPr>
          <p:cNvPr id="31" name="TextBox 30">
            <a:extLst>
              <a:ext uri="{FF2B5EF4-FFF2-40B4-BE49-F238E27FC236}">
                <a16:creationId xmlns="" xmlns:a16="http://schemas.microsoft.com/office/drawing/2014/main" id="{E741D76F-8639-85FC-3868-6A9E20C2D0EB}"/>
              </a:ext>
            </a:extLst>
          </p:cNvPr>
          <p:cNvSpPr txBox="1"/>
          <p:nvPr/>
        </p:nvSpPr>
        <p:spPr>
          <a:xfrm>
            <a:off x="5369605" y="5739339"/>
            <a:ext cx="976549" cy="246221"/>
          </a:xfrm>
          <a:prstGeom prst="rect">
            <a:avLst/>
          </a:prstGeom>
          <a:noFill/>
        </p:spPr>
        <p:txBody>
          <a:bodyPr wrap="none" rtlCol="0">
            <a:spAutoFit/>
          </a:bodyPr>
          <a:lstStyle/>
          <a:p>
            <a:r>
              <a:rPr kumimoji="1" lang="en-CA" altLang="ko-KR" sz="1000" dirty="0" err="1">
                <a:solidFill>
                  <a:srgbClr val="000000"/>
                </a:solidFill>
              </a:rPr>
              <a:t>KoELECTRA</a:t>
            </a:r>
            <a:endParaRPr kumimoji="1" lang="ko-KR" altLang="en-US" sz="1000" dirty="0">
              <a:solidFill>
                <a:srgbClr val="000000"/>
              </a:solidFill>
            </a:endParaRPr>
          </a:p>
        </p:txBody>
      </p:sp>
      <p:sp>
        <p:nvSpPr>
          <p:cNvPr id="33" name="TextBox 32">
            <a:extLst>
              <a:ext uri="{FF2B5EF4-FFF2-40B4-BE49-F238E27FC236}">
                <a16:creationId xmlns="" xmlns:a16="http://schemas.microsoft.com/office/drawing/2014/main" id="{58AED82C-D82E-2595-66B6-D1B8D3564512}"/>
              </a:ext>
            </a:extLst>
          </p:cNvPr>
          <p:cNvSpPr txBox="1"/>
          <p:nvPr/>
        </p:nvSpPr>
        <p:spPr>
          <a:xfrm>
            <a:off x="766763" y="6331129"/>
            <a:ext cx="346249" cy="153888"/>
          </a:xfrm>
          <a:prstGeom prst="rect">
            <a:avLst/>
          </a:prstGeom>
          <a:noFill/>
        </p:spPr>
        <p:txBody>
          <a:bodyPr wrap="none" lIns="0" tIns="0" rIns="0" bIns="0" rtlCol="0">
            <a:spAutoFit/>
          </a:bodyPr>
          <a:lstStyle/>
          <a:p>
            <a:r>
              <a:rPr lang="ko-KR" altLang="en-US" sz="1000" spc="-50" dirty="0">
                <a:ln>
                  <a:solidFill>
                    <a:schemeClr val="accent1">
                      <a:alpha val="0"/>
                    </a:schemeClr>
                  </a:solidFill>
                </a:ln>
                <a:solidFill>
                  <a:schemeClr val="tx2"/>
                </a:solidFill>
                <a:latin typeface="나눔스퀘어 네오 Bold" panose="00000800000000000000" pitchFamily="2" charset="-127"/>
                <a:ea typeface="나눔스퀘어 네오 Bold" panose="00000800000000000000" pitchFamily="2" charset="-127"/>
              </a:rPr>
              <a:t>소제목</a:t>
            </a:r>
          </a:p>
        </p:txBody>
      </p:sp>
      <p:sp>
        <p:nvSpPr>
          <p:cNvPr id="43" name="TextBox 42">
            <a:extLst>
              <a:ext uri="{FF2B5EF4-FFF2-40B4-BE49-F238E27FC236}">
                <a16:creationId xmlns="" xmlns:a16="http://schemas.microsoft.com/office/drawing/2014/main" id="{7046BDF3-E3B6-A420-B722-EEE75EE32D6D}"/>
              </a:ext>
            </a:extLst>
          </p:cNvPr>
          <p:cNvSpPr txBox="1"/>
          <p:nvPr/>
        </p:nvSpPr>
        <p:spPr>
          <a:xfrm>
            <a:off x="5421255" y="2566213"/>
            <a:ext cx="591829" cy="246221"/>
          </a:xfrm>
          <a:prstGeom prst="rect">
            <a:avLst/>
          </a:prstGeom>
          <a:noFill/>
        </p:spPr>
        <p:txBody>
          <a:bodyPr wrap="none" rtlCol="0">
            <a:spAutoFit/>
          </a:bodyPr>
          <a:lstStyle/>
          <a:p>
            <a:r>
              <a:rPr kumimoji="1" lang="en-CA" altLang="ko-KR" sz="1000" dirty="0">
                <a:solidFill>
                  <a:srgbClr val="000000"/>
                </a:solidFill>
              </a:rPr>
              <a:t>AI </a:t>
            </a:r>
            <a:r>
              <a:rPr kumimoji="1" lang="ko-KR" altLang="en-US" sz="1000" dirty="0">
                <a:solidFill>
                  <a:srgbClr val="000000"/>
                </a:solidFill>
              </a:rPr>
              <a:t>모델</a:t>
            </a:r>
          </a:p>
        </p:txBody>
      </p:sp>
      <p:cxnSp>
        <p:nvCxnSpPr>
          <p:cNvPr id="45" name="직선 화살표 연결선 44">
            <a:extLst>
              <a:ext uri="{FF2B5EF4-FFF2-40B4-BE49-F238E27FC236}">
                <a16:creationId xmlns="" xmlns:a16="http://schemas.microsoft.com/office/drawing/2014/main" id="{33AD88A8-3093-3018-B902-14FDA2DBA6C0}"/>
              </a:ext>
            </a:extLst>
          </p:cNvPr>
          <p:cNvCxnSpPr>
            <a:cxnSpLocks/>
          </p:cNvCxnSpPr>
          <p:nvPr/>
        </p:nvCxnSpPr>
        <p:spPr>
          <a:xfrm flipV="1">
            <a:off x="2528739" y="3690427"/>
            <a:ext cx="1573374" cy="21465"/>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 xmlns:a16="http://schemas.microsoft.com/office/drawing/2014/main" id="{5AC34010-92D5-7E3C-F0BF-D92D179A676E}"/>
              </a:ext>
            </a:extLst>
          </p:cNvPr>
          <p:cNvCxnSpPr>
            <a:cxnSpLocks/>
          </p:cNvCxnSpPr>
          <p:nvPr/>
        </p:nvCxnSpPr>
        <p:spPr>
          <a:xfrm>
            <a:off x="2561423" y="3711892"/>
            <a:ext cx="1364493" cy="1611373"/>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 xmlns:a16="http://schemas.microsoft.com/office/drawing/2014/main" id="{31859F1D-66C1-3FD6-FCBC-3D8D5AFD5DCA}"/>
              </a:ext>
            </a:extLst>
          </p:cNvPr>
          <p:cNvCxnSpPr>
            <a:cxnSpLocks/>
          </p:cNvCxnSpPr>
          <p:nvPr/>
        </p:nvCxnSpPr>
        <p:spPr>
          <a:xfrm>
            <a:off x="2539574" y="2706562"/>
            <a:ext cx="1554355" cy="1005330"/>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 xmlns:a16="http://schemas.microsoft.com/office/drawing/2014/main" id="{41D9F655-341D-4A71-7CC9-DA600C447D57}"/>
              </a:ext>
            </a:extLst>
          </p:cNvPr>
          <p:cNvSpPr txBox="1"/>
          <p:nvPr/>
        </p:nvSpPr>
        <p:spPr>
          <a:xfrm>
            <a:off x="8441802" y="3271950"/>
            <a:ext cx="1537600" cy="246221"/>
          </a:xfrm>
          <a:prstGeom prst="rect">
            <a:avLst/>
          </a:prstGeom>
          <a:solidFill>
            <a:schemeClr val="bg1"/>
          </a:solidFill>
          <a:ln w="3175">
            <a:solidFill>
              <a:srgbClr val="000000"/>
            </a:solidFill>
          </a:ln>
        </p:spPr>
        <p:txBody>
          <a:bodyPr wrap="none" rtlCol="0">
            <a:spAutoFit/>
          </a:bodyPr>
          <a:lstStyle/>
          <a:p>
            <a:r>
              <a:rPr kumimoji="1" lang="ko-KR" altLang="en-US" sz="1000" dirty="0">
                <a:solidFill>
                  <a:srgbClr val="000000"/>
                </a:solidFill>
              </a:rPr>
              <a:t>사이버 따돌림</a:t>
            </a:r>
            <a:r>
              <a:rPr kumimoji="1" lang="en-US" altLang="ko-KR" sz="1000" dirty="0">
                <a:solidFill>
                  <a:srgbClr val="000000"/>
                </a:solidFill>
              </a:rPr>
              <a:t>(</a:t>
            </a:r>
            <a:r>
              <a:rPr kumimoji="1" lang="ko-KR" altLang="en-US" sz="1000" dirty="0">
                <a:solidFill>
                  <a:srgbClr val="000000"/>
                </a:solidFill>
              </a:rPr>
              <a:t>학교폭력</a:t>
            </a:r>
            <a:r>
              <a:rPr kumimoji="1" lang="en-US" altLang="ko-KR" sz="1000" dirty="0">
                <a:solidFill>
                  <a:srgbClr val="000000"/>
                </a:solidFill>
              </a:rPr>
              <a:t>)</a:t>
            </a:r>
            <a:endParaRPr kumimoji="1" lang="ko-KR" altLang="en-US" sz="1000" dirty="0">
              <a:solidFill>
                <a:srgbClr val="000000"/>
              </a:solidFill>
            </a:endParaRPr>
          </a:p>
        </p:txBody>
      </p:sp>
      <p:sp>
        <p:nvSpPr>
          <p:cNvPr id="58" name="TextBox 57">
            <a:extLst>
              <a:ext uri="{FF2B5EF4-FFF2-40B4-BE49-F238E27FC236}">
                <a16:creationId xmlns="" xmlns:a16="http://schemas.microsoft.com/office/drawing/2014/main" id="{330FE6FF-35C8-5722-04D8-81A579702FB9}"/>
              </a:ext>
            </a:extLst>
          </p:cNvPr>
          <p:cNvSpPr txBox="1"/>
          <p:nvPr/>
        </p:nvSpPr>
        <p:spPr>
          <a:xfrm>
            <a:off x="8441000" y="3808372"/>
            <a:ext cx="1537600" cy="246221"/>
          </a:xfrm>
          <a:prstGeom prst="rect">
            <a:avLst/>
          </a:prstGeom>
          <a:solidFill>
            <a:schemeClr val="bg1"/>
          </a:solidFill>
          <a:ln w="3175">
            <a:solidFill>
              <a:srgbClr val="000000"/>
            </a:solidFill>
          </a:ln>
        </p:spPr>
        <p:txBody>
          <a:bodyPr wrap="none" rtlCol="0">
            <a:spAutoFit/>
          </a:bodyPr>
          <a:lstStyle/>
          <a:p>
            <a:r>
              <a:rPr kumimoji="1" lang="ko-KR" altLang="en-US" sz="1000" dirty="0">
                <a:solidFill>
                  <a:srgbClr val="000000"/>
                </a:solidFill>
              </a:rPr>
              <a:t>범죄</a:t>
            </a:r>
            <a:r>
              <a:rPr kumimoji="1" lang="en-US" altLang="ko-KR" sz="1000" dirty="0">
                <a:solidFill>
                  <a:srgbClr val="000000"/>
                </a:solidFill>
              </a:rPr>
              <a:t>(</a:t>
            </a:r>
            <a:r>
              <a:rPr kumimoji="1" lang="ko-KR" altLang="en-US" sz="1000" dirty="0">
                <a:solidFill>
                  <a:srgbClr val="000000"/>
                </a:solidFill>
              </a:rPr>
              <a:t>약물</a:t>
            </a:r>
            <a:r>
              <a:rPr kumimoji="1" lang="en-US" altLang="ko-KR" sz="1000" dirty="0">
                <a:solidFill>
                  <a:srgbClr val="000000"/>
                </a:solidFill>
              </a:rPr>
              <a:t>/</a:t>
            </a:r>
            <a:r>
              <a:rPr kumimoji="1" lang="ko-KR" altLang="en-US" sz="1000" dirty="0">
                <a:solidFill>
                  <a:srgbClr val="000000"/>
                </a:solidFill>
              </a:rPr>
              <a:t>술</a:t>
            </a:r>
            <a:r>
              <a:rPr kumimoji="1" lang="en-US" altLang="ko-KR" sz="1000" dirty="0">
                <a:solidFill>
                  <a:srgbClr val="000000"/>
                </a:solidFill>
              </a:rPr>
              <a:t>/</a:t>
            </a:r>
            <a:r>
              <a:rPr kumimoji="1" lang="ko-KR" altLang="en-US" sz="1000" dirty="0">
                <a:solidFill>
                  <a:srgbClr val="000000"/>
                </a:solidFill>
              </a:rPr>
              <a:t>성매매 등</a:t>
            </a:r>
            <a:r>
              <a:rPr kumimoji="1" lang="en-US" altLang="ko-KR" sz="1000" dirty="0">
                <a:solidFill>
                  <a:srgbClr val="000000"/>
                </a:solidFill>
              </a:rPr>
              <a:t>)</a:t>
            </a:r>
            <a:endParaRPr kumimoji="1" lang="ko-KR" altLang="en-US" sz="1000" dirty="0">
              <a:solidFill>
                <a:srgbClr val="000000"/>
              </a:solidFill>
            </a:endParaRPr>
          </a:p>
        </p:txBody>
      </p:sp>
      <p:sp>
        <p:nvSpPr>
          <p:cNvPr id="59" name="TextBox 58">
            <a:extLst>
              <a:ext uri="{FF2B5EF4-FFF2-40B4-BE49-F238E27FC236}">
                <a16:creationId xmlns="" xmlns:a16="http://schemas.microsoft.com/office/drawing/2014/main" id="{D5B31E06-BB78-6EF8-673E-7C95A5E6EF5B}"/>
              </a:ext>
            </a:extLst>
          </p:cNvPr>
          <p:cNvSpPr txBox="1"/>
          <p:nvPr/>
        </p:nvSpPr>
        <p:spPr>
          <a:xfrm>
            <a:off x="8830530" y="4344793"/>
            <a:ext cx="886781" cy="246221"/>
          </a:xfrm>
          <a:prstGeom prst="rect">
            <a:avLst/>
          </a:prstGeom>
          <a:solidFill>
            <a:schemeClr val="bg1"/>
          </a:solidFill>
          <a:ln w="3175">
            <a:solidFill>
              <a:srgbClr val="000000"/>
            </a:solidFill>
          </a:ln>
        </p:spPr>
        <p:txBody>
          <a:bodyPr wrap="none" rtlCol="0">
            <a:spAutoFit/>
          </a:bodyPr>
          <a:lstStyle>
            <a:defPPr>
              <a:defRPr lang="ko-KR"/>
            </a:defPPr>
            <a:lvl1pPr>
              <a:defRPr kumimoji="1" sz="1200">
                <a:solidFill>
                  <a:srgbClr val="000000"/>
                </a:solidFill>
              </a:defRPr>
            </a:lvl1pPr>
          </a:lstStyle>
          <a:p>
            <a:r>
              <a:rPr lang="ko-KR" altLang="en-US" sz="1000" dirty="0"/>
              <a:t>우울</a:t>
            </a:r>
            <a:r>
              <a:rPr lang="en-US" altLang="ko-KR" sz="1000" dirty="0"/>
              <a:t>/</a:t>
            </a:r>
            <a:r>
              <a:rPr lang="ko-KR" altLang="en-US" sz="1000" dirty="0"/>
              <a:t>자살 등</a:t>
            </a:r>
          </a:p>
        </p:txBody>
      </p:sp>
      <p:cxnSp>
        <p:nvCxnSpPr>
          <p:cNvPr id="61" name="직선 화살표 연결선 60">
            <a:extLst>
              <a:ext uri="{FF2B5EF4-FFF2-40B4-BE49-F238E27FC236}">
                <a16:creationId xmlns="" xmlns:a16="http://schemas.microsoft.com/office/drawing/2014/main" id="{66CA5EF7-5079-CAE0-EBB6-AD9FE6DC369B}"/>
              </a:ext>
            </a:extLst>
          </p:cNvPr>
          <p:cNvCxnSpPr>
            <a:endCxn id="57" idx="1"/>
          </p:cNvCxnSpPr>
          <p:nvPr/>
        </p:nvCxnSpPr>
        <p:spPr>
          <a:xfrm flipV="1">
            <a:off x="8042433" y="3395061"/>
            <a:ext cx="399369" cy="56359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2" name="직선 화살표 연결선 61">
            <a:extLst>
              <a:ext uri="{FF2B5EF4-FFF2-40B4-BE49-F238E27FC236}">
                <a16:creationId xmlns="" xmlns:a16="http://schemas.microsoft.com/office/drawing/2014/main" id="{D83550DC-5152-2F08-28D5-4F835A364CA6}"/>
              </a:ext>
            </a:extLst>
          </p:cNvPr>
          <p:cNvCxnSpPr>
            <a:cxnSpLocks/>
          </p:cNvCxnSpPr>
          <p:nvPr/>
        </p:nvCxnSpPr>
        <p:spPr>
          <a:xfrm>
            <a:off x="8039804" y="3941474"/>
            <a:ext cx="398735"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5" name="직선 화살표 연결선 64">
            <a:extLst>
              <a:ext uri="{FF2B5EF4-FFF2-40B4-BE49-F238E27FC236}">
                <a16:creationId xmlns="" xmlns:a16="http://schemas.microsoft.com/office/drawing/2014/main" id="{95380B0A-2094-C9A3-CB97-4998AFE657C2}"/>
              </a:ext>
            </a:extLst>
          </p:cNvPr>
          <p:cNvCxnSpPr>
            <a:cxnSpLocks/>
            <a:endCxn id="59" idx="1"/>
          </p:cNvCxnSpPr>
          <p:nvPr/>
        </p:nvCxnSpPr>
        <p:spPr>
          <a:xfrm>
            <a:off x="8039804" y="3941474"/>
            <a:ext cx="790726" cy="52643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8" name="직선 연결선[R] 77">
            <a:extLst>
              <a:ext uri="{FF2B5EF4-FFF2-40B4-BE49-F238E27FC236}">
                <a16:creationId xmlns="" xmlns:a16="http://schemas.microsoft.com/office/drawing/2014/main" id="{9DC19D07-6CF6-0252-8A7B-A1B6DE52C278}"/>
              </a:ext>
            </a:extLst>
          </p:cNvPr>
          <p:cNvCxnSpPr/>
          <p:nvPr/>
        </p:nvCxnSpPr>
        <p:spPr>
          <a:xfrm>
            <a:off x="7601090" y="5292318"/>
            <a:ext cx="332043" cy="0"/>
          </a:xfrm>
          <a:prstGeom prst="line">
            <a:avLst/>
          </a:prstGeom>
          <a:ln>
            <a:prstDash val="dash"/>
          </a:ln>
        </p:spPr>
        <p:style>
          <a:lnRef idx="1">
            <a:schemeClr val="accent2"/>
          </a:lnRef>
          <a:fillRef idx="0">
            <a:schemeClr val="accent2"/>
          </a:fillRef>
          <a:effectRef idx="0">
            <a:schemeClr val="accent2"/>
          </a:effectRef>
          <a:fontRef idx="minor">
            <a:schemeClr val="tx1"/>
          </a:fontRef>
        </p:style>
      </p:cxnSp>
      <p:cxnSp>
        <p:nvCxnSpPr>
          <p:cNvPr id="79" name="직선 화살표 연결선 78">
            <a:extLst>
              <a:ext uri="{FF2B5EF4-FFF2-40B4-BE49-F238E27FC236}">
                <a16:creationId xmlns="" xmlns:a16="http://schemas.microsoft.com/office/drawing/2014/main" id="{90002D81-C0CC-B909-4DDB-0D1FE00A7A2C}"/>
              </a:ext>
            </a:extLst>
          </p:cNvPr>
          <p:cNvCxnSpPr>
            <a:cxnSpLocks/>
          </p:cNvCxnSpPr>
          <p:nvPr/>
        </p:nvCxnSpPr>
        <p:spPr>
          <a:xfrm flipV="1">
            <a:off x="7923213" y="4344793"/>
            <a:ext cx="0" cy="947525"/>
          </a:xfrm>
          <a:prstGeom prst="straightConnector1">
            <a:avLst/>
          </a:prstGeom>
          <a:ln>
            <a:prstDash val="dash"/>
            <a:tailEnd type="triangle"/>
          </a:ln>
        </p:spPr>
        <p:style>
          <a:lnRef idx="1">
            <a:schemeClr val="accent2"/>
          </a:lnRef>
          <a:fillRef idx="0">
            <a:schemeClr val="accent2"/>
          </a:fillRef>
          <a:effectRef idx="0">
            <a:schemeClr val="accent2"/>
          </a:effectRef>
          <a:fontRef idx="minor">
            <a:schemeClr val="tx1"/>
          </a:fontRef>
        </p:style>
      </p:cxnSp>
      <p:sp>
        <p:nvSpPr>
          <p:cNvPr id="86" name="TextBox 85">
            <a:extLst>
              <a:ext uri="{FF2B5EF4-FFF2-40B4-BE49-F238E27FC236}">
                <a16:creationId xmlns="" xmlns:a16="http://schemas.microsoft.com/office/drawing/2014/main" id="{1D7EFE48-AA5B-F97D-5BE7-9069A1A574EE}"/>
              </a:ext>
            </a:extLst>
          </p:cNvPr>
          <p:cNvSpPr txBox="1"/>
          <p:nvPr/>
        </p:nvSpPr>
        <p:spPr>
          <a:xfrm>
            <a:off x="7891463" y="4933212"/>
            <a:ext cx="1620957" cy="553998"/>
          </a:xfrm>
          <a:prstGeom prst="rect">
            <a:avLst/>
          </a:prstGeom>
          <a:noFill/>
          <a:ln w="3175">
            <a:noFill/>
          </a:ln>
        </p:spPr>
        <p:txBody>
          <a:bodyPr wrap="none" rtlCol="0">
            <a:spAutoFit/>
          </a:bodyPr>
          <a:lstStyle/>
          <a:p>
            <a:r>
              <a:rPr kumimoji="1" lang="ko-KR" altLang="en-US" sz="1000" dirty="0">
                <a:solidFill>
                  <a:schemeClr val="bg1">
                    <a:lumMod val="50000"/>
                  </a:schemeClr>
                </a:solidFill>
              </a:rPr>
              <a:t>감정분석</a:t>
            </a:r>
            <a:endParaRPr kumimoji="1" lang="en-US" altLang="ko-KR" sz="1000" dirty="0">
              <a:solidFill>
                <a:schemeClr val="bg1">
                  <a:lumMod val="50000"/>
                </a:schemeClr>
              </a:solidFill>
            </a:endParaRPr>
          </a:p>
          <a:p>
            <a:r>
              <a:rPr kumimoji="1" lang="en-US" altLang="ko-KR" sz="1000" dirty="0">
                <a:solidFill>
                  <a:schemeClr val="bg1">
                    <a:lumMod val="50000"/>
                  </a:schemeClr>
                </a:solidFill>
              </a:rPr>
              <a:t>:</a:t>
            </a:r>
            <a:r>
              <a:rPr kumimoji="1" lang="ko-KR" altLang="en-US" sz="1000" dirty="0">
                <a:solidFill>
                  <a:schemeClr val="bg1">
                    <a:lumMod val="50000"/>
                  </a:schemeClr>
                </a:solidFill>
              </a:rPr>
              <a:t> 분노</a:t>
            </a:r>
            <a:r>
              <a:rPr kumimoji="1" lang="en-US" altLang="ko-KR" sz="1000" dirty="0">
                <a:solidFill>
                  <a:schemeClr val="bg1">
                    <a:lumMod val="50000"/>
                  </a:schemeClr>
                </a:solidFill>
              </a:rPr>
              <a:t>/</a:t>
            </a:r>
            <a:r>
              <a:rPr kumimoji="1" lang="ko-KR" altLang="en-US" sz="1000" dirty="0">
                <a:solidFill>
                  <a:schemeClr val="bg1">
                    <a:lumMod val="50000"/>
                  </a:schemeClr>
                </a:solidFill>
              </a:rPr>
              <a:t>공포</a:t>
            </a:r>
            <a:r>
              <a:rPr kumimoji="1" lang="en-US" altLang="ko-KR" sz="1000" dirty="0">
                <a:solidFill>
                  <a:schemeClr val="bg1">
                    <a:lumMod val="50000"/>
                  </a:schemeClr>
                </a:solidFill>
              </a:rPr>
              <a:t>/</a:t>
            </a:r>
            <a:r>
              <a:rPr kumimoji="1" lang="ko-KR" altLang="en-US" sz="1000" dirty="0">
                <a:solidFill>
                  <a:schemeClr val="bg1">
                    <a:lumMod val="50000"/>
                  </a:schemeClr>
                </a:solidFill>
              </a:rPr>
              <a:t>우울 등 </a:t>
            </a:r>
            <a:endParaRPr kumimoji="1" lang="en-US" altLang="ko-KR" sz="1000" dirty="0">
              <a:solidFill>
                <a:schemeClr val="bg1">
                  <a:lumMod val="50000"/>
                </a:schemeClr>
              </a:solidFill>
            </a:endParaRPr>
          </a:p>
          <a:p>
            <a:r>
              <a:rPr kumimoji="1" lang="ko-KR" altLang="en-US" sz="1000" dirty="0">
                <a:solidFill>
                  <a:schemeClr val="bg1">
                    <a:lumMod val="50000"/>
                  </a:schemeClr>
                </a:solidFill>
              </a:rPr>
              <a:t>텍스트 분류에 가중치 부여</a:t>
            </a:r>
          </a:p>
        </p:txBody>
      </p:sp>
      <p:cxnSp>
        <p:nvCxnSpPr>
          <p:cNvPr id="88" name="직선 연결선[R] 87">
            <a:extLst>
              <a:ext uri="{FF2B5EF4-FFF2-40B4-BE49-F238E27FC236}">
                <a16:creationId xmlns="" xmlns:a16="http://schemas.microsoft.com/office/drawing/2014/main" id="{B206AEE7-D4EA-0E39-EB61-049D232461F8}"/>
              </a:ext>
            </a:extLst>
          </p:cNvPr>
          <p:cNvCxnSpPr>
            <a:cxnSpLocks/>
          </p:cNvCxnSpPr>
          <p:nvPr/>
        </p:nvCxnSpPr>
        <p:spPr>
          <a:xfrm>
            <a:off x="10188388" y="2263514"/>
            <a:ext cx="1538498" cy="0"/>
          </a:xfrm>
          <a:prstGeom prst="line">
            <a:avLst/>
          </a:prstGeom>
          <a:ln w="12700">
            <a:solidFill>
              <a:schemeClr val="accent2">
                <a:lumMod val="40000"/>
                <a:lumOff val="60000"/>
              </a:schemeClr>
            </a:solidFill>
          </a:ln>
        </p:spPr>
        <p:style>
          <a:lnRef idx="1">
            <a:schemeClr val="accent2"/>
          </a:lnRef>
          <a:fillRef idx="0">
            <a:schemeClr val="accent2"/>
          </a:fillRef>
          <a:effectRef idx="0">
            <a:schemeClr val="accent2"/>
          </a:effectRef>
          <a:fontRef idx="minor">
            <a:schemeClr val="tx1"/>
          </a:fontRef>
        </p:style>
      </p:cxnSp>
      <p:sp>
        <p:nvSpPr>
          <p:cNvPr id="90" name="TextBox 89">
            <a:extLst>
              <a:ext uri="{FF2B5EF4-FFF2-40B4-BE49-F238E27FC236}">
                <a16:creationId xmlns="" xmlns:a16="http://schemas.microsoft.com/office/drawing/2014/main" id="{13BE950D-BA0B-B2B4-A578-7EB62FDC5898}"/>
              </a:ext>
            </a:extLst>
          </p:cNvPr>
          <p:cNvSpPr txBox="1"/>
          <p:nvPr/>
        </p:nvSpPr>
        <p:spPr>
          <a:xfrm>
            <a:off x="10418867" y="1831917"/>
            <a:ext cx="1077539" cy="307777"/>
          </a:xfrm>
          <a:prstGeom prst="rect">
            <a:avLst/>
          </a:prstGeom>
          <a:noFill/>
        </p:spPr>
        <p:txBody>
          <a:bodyPr wrap="none" rtlCol="0">
            <a:spAutoFit/>
          </a:bodyPr>
          <a:lstStyle/>
          <a:p>
            <a:r>
              <a:rPr kumimoji="1" lang="ko-KR" altLang="en-US" sz="1400" dirty="0">
                <a:solidFill>
                  <a:srgbClr val="000000"/>
                </a:solidFill>
              </a:rPr>
              <a:t>알림 서비스</a:t>
            </a:r>
          </a:p>
        </p:txBody>
      </p:sp>
      <p:pic>
        <p:nvPicPr>
          <p:cNvPr id="1038" name="Picture 14" descr="휴대폰 아이콘휴대폰 통신 기호흰색 배경에 회색 스톡 일러스트 554731387 | Shutterstock">
            <a:extLst>
              <a:ext uri="{FF2B5EF4-FFF2-40B4-BE49-F238E27FC236}">
                <a16:creationId xmlns="" xmlns:a16="http://schemas.microsoft.com/office/drawing/2014/main" id="{4038105D-3975-7FC5-F97E-C978D50444A3}"/>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4538" t="2262" r="18641" b="17829"/>
          <a:stretch/>
        </p:blipFill>
        <p:spPr bwMode="auto">
          <a:xfrm>
            <a:off x="10547953" y="2671859"/>
            <a:ext cx="812529" cy="1046421"/>
          </a:xfrm>
          <a:prstGeom prst="rect">
            <a:avLst/>
          </a:prstGeom>
          <a:noFill/>
          <a:extLst>
            <a:ext uri="{909E8E84-426E-40DD-AFC4-6F175D3DCCD1}">
              <a14:hiddenFill xmlns:a14="http://schemas.microsoft.com/office/drawing/2010/main">
                <a:solidFill>
                  <a:srgbClr val="FFFFFF"/>
                </a:solidFill>
              </a14:hiddenFill>
            </a:ext>
          </a:extLst>
        </p:spPr>
      </p:pic>
      <p:sp>
        <p:nvSpPr>
          <p:cNvPr id="92" name="TextBox 91">
            <a:extLst>
              <a:ext uri="{FF2B5EF4-FFF2-40B4-BE49-F238E27FC236}">
                <a16:creationId xmlns="" xmlns:a16="http://schemas.microsoft.com/office/drawing/2014/main" id="{FFBCAC8F-53CD-7B9A-8B89-A3B46482C9AB}"/>
              </a:ext>
            </a:extLst>
          </p:cNvPr>
          <p:cNvSpPr txBox="1"/>
          <p:nvPr/>
        </p:nvSpPr>
        <p:spPr>
          <a:xfrm>
            <a:off x="10418867" y="3782347"/>
            <a:ext cx="1101584" cy="246221"/>
          </a:xfrm>
          <a:prstGeom prst="rect">
            <a:avLst/>
          </a:prstGeom>
          <a:noFill/>
        </p:spPr>
        <p:txBody>
          <a:bodyPr wrap="none" rtlCol="0">
            <a:spAutoFit/>
          </a:bodyPr>
          <a:lstStyle/>
          <a:p>
            <a:r>
              <a:rPr kumimoji="1" lang="ko-KR" altLang="en-US" sz="1000" dirty="0">
                <a:solidFill>
                  <a:srgbClr val="000000"/>
                </a:solidFill>
              </a:rPr>
              <a:t>부모 알림 서비스</a:t>
            </a:r>
          </a:p>
        </p:txBody>
      </p:sp>
      <p:pic>
        <p:nvPicPr>
          <p:cNvPr id="94" name="그림 93">
            <a:extLst>
              <a:ext uri="{FF2B5EF4-FFF2-40B4-BE49-F238E27FC236}">
                <a16:creationId xmlns="" xmlns:a16="http://schemas.microsoft.com/office/drawing/2014/main" id="{C7371494-9697-3B2C-9877-C2CAC3510F63}"/>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574287" y="4782189"/>
            <a:ext cx="200000" cy="180000"/>
          </a:xfrm>
          <a:prstGeom prst="rect">
            <a:avLst/>
          </a:prstGeom>
        </p:spPr>
      </p:pic>
      <p:pic>
        <p:nvPicPr>
          <p:cNvPr id="96" name="그림 95">
            <a:extLst>
              <a:ext uri="{FF2B5EF4-FFF2-40B4-BE49-F238E27FC236}">
                <a16:creationId xmlns="" xmlns:a16="http://schemas.microsoft.com/office/drawing/2014/main" id="{932EB482-0E35-A9A2-B2D6-14B8F7A8BFD8}"/>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581640" y="5055851"/>
            <a:ext cx="185294" cy="180000"/>
          </a:xfrm>
          <a:prstGeom prst="rect">
            <a:avLst/>
          </a:prstGeom>
        </p:spPr>
      </p:pic>
      <p:pic>
        <p:nvPicPr>
          <p:cNvPr id="98" name="그림 97">
            <a:extLst>
              <a:ext uri="{FF2B5EF4-FFF2-40B4-BE49-F238E27FC236}">
                <a16:creationId xmlns="" xmlns:a16="http://schemas.microsoft.com/office/drawing/2014/main" id="{5877ED95-9E14-EC08-A18C-18CD4EC45514}"/>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581640" y="5329513"/>
            <a:ext cx="196701" cy="180000"/>
          </a:xfrm>
          <a:prstGeom prst="rect">
            <a:avLst/>
          </a:prstGeom>
        </p:spPr>
      </p:pic>
      <p:sp>
        <p:nvSpPr>
          <p:cNvPr id="99" name="TextBox 98">
            <a:extLst>
              <a:ext uri="{FF2B5EF4-FFF2-40B4-BE49-F238E27FC236}">
                <a16:creationId xmlns="" xmlns:a16="http://schemas.microsoft.com/office/drawing/2014/main" id="{9CAEECBD-18A7-5CF0-F3DA-7A9D4670CFC6}"/>
              </a:ext>
            </a:extLst>
          </p:cNvPr>
          <p:cNvSpPr txBox="1"/>
          <p:nvPr/>
        </p:nvSpPr>
        <p:spPr>
          <a:xfrm>
            <a:off x="10766934" y="4749079"/>
            <a:ext cx="704039" cy="246221"/>
          </a:xfrm>
          <a:prstGeom prst="rect">
            <a:avLst/>
          </a:prstGeom>
          <a:noFill/>
        </p:spPr>
        <p:txBody>
          <a:bodyPr wrap="none" rtlCol="0">
            <a:spAutoFit/>
          </a:bodyPr>
          <a:lstStyle/>
          <a:p>
            <a:r>
              <a:rPr kumimoji="1" lang="ko-KR" altLang="en-US" sz="1000" dirty="0">
                <a:solidFill>
                  <a:srgbClr val="000000"/>
                </a:solidFill>
              </a:rPr>
              <a:t>높은 위험</a:t>
            </a:r>
          </a:p>
        </p:txBody>
      </p:sp>
      <p:sp>
        <p:nvSpPr>
          <p:cNvPr id="100" name="TextBox 99">
            <a:extLst>
              <a:ext uri="{FF2B5EF4-FFF2-40B4-BE49-F238E27FC236}">
                <a16:creationId xmlns="" xmlns:a16="http://schemas.microsoft.com/office/drawing/2014/main" id="{F066417A-59DE-164F-3A6D-2527CD8DC140}"/>
              </a:ext>
            </a:extLst>
          </p:cNvPr>
          <p:cNvSpPr txBox="1"/>
          <p:nvPr/>
        </p:nvSpPr>
        <p:spPr>
          <a:xfrm>
            <a:off x="10766934" y="5022740"/>
            <a:ext cx="704039" cy="246221"/>
          </a:xfrm>
          <a:prstGeom prst="rect">
            <a:avLst/>
          </a:prstGeom>
          <a:noFill/>
        </p:spPr>
        <p:txBody>
          <a:bodyPr wrap="none" rtlCol="0">
            <a:spAutoFit/>
          </a:bodyPr>
          <a:lstStyle/>
          <a:p>
            <a:r>
              <a:rPr kumimoji="1" lang="ko-KR" altLang="en-US" sz="1000" dirty="0">
                <a:solidFill>
                  <a:srgbClr val="000000"/>
                </a:solidFill>
              </a:rPr>
              <a:t>중간 위험</a:t>
            </a:r>
          </a:p>
        </p:txBody>
      </p:sp>
      <p:sp>
        <p:nvSpPr>
          <p:cNvPr id="101" name="TextBox 100">
            <a:extLst>
              <a:ext uri="{FF2B5EF4-FFF2-40B4-BE49-F238E27FC236}">
                <a16:creationId xmlns="" xmlns:a16="http://schemas.microsoft.com/office/drawing/2014/main" id="{DCC85354-89A2-8DCB-9E32-85E30D3F6E31}"/>
              </a:ext>
            </a:extLst>
          </p:cNvPr>
          <p:cNvSpPr txBox="1"/>
          <p:nvPr/>
        </p:nvSpPr>
        <p:spPr>
          <a:xfrm>
            <a:off x="10774287" y="5296402"/>
            <a:ext cx="704039" cy="246221"/>
          </a:xfrm>
          <a:prstGeom prst="rect">
            <a:avLst/>
          </a:prstGeom>
          <a:noFill/>
        </p:spPr>
        <p:txBody>
          <a:bodyPr wrap="none" rtlCol="0">
            <a:spAutoFit/>
          </a:bodyPr>
          <a:lstStyle/>
          <a:p>
            <a:r>
              <a:rPr kumimoji="1" lang="ko-KR" altLang="en-US" sz="1000" dirty="0">
                <a:solidFill>
                  <a:srgbClr val="000000"/>
                </a:solidFill>
              </a:rPr>
              <a:t>낮은 위험</a:t>
            </a:r>
          </a:p>
        </p:txBody>
      </p:sp>
      <p:sp>
        <p:nvSpPr>
          <p:cNvPr id="103" name="TextBox 102">
            <a:extLst>
              <a:ext uri="{FF2B5EF4-FFF2-40B4-BE49-F238E27FC236}">
                <a16:creationId xmlns="" xmlns:a16="http://schemas.microsoft.com/office/drawing/2014/main" id="{0944C611-855E-D768-A26F-6DD9E58CB8E3}"/>
              </a:ext>
            </a:extLst>
          </p:cNvPr>
          <p:cNvSpPr txBox="1"/>
          <p:nvPr/>
        </p:nvSpPr>
        <p:spPr>
          <a:xfrm>
            <a:off x="10634575" y="4502857"/>
            <a:ext cx="704039" cy="246221"/>
          </a:xfrm>
          <a:prstGeom prst="rect">
            <a:avLst/>
          </a:prstGeom>
          <a:noFill/>
        </p:spPr>
        <p:txBody>
          <a:bodyPr wrap="none" rtlCol="0">
            <a:spAutoFit/>
          </a:bodyPr>
          <a:lstStyle/>
          <a:p>
            <a:r>
              <a:rPr kumimoji="1" lang="ko-KR" altLang="en-US" sz="1000" dirty="0">
                <a:solidFill>
                  <a:srgbClr val="000000"/>
                </a:solidFill>
              </a:rPr>
              <a:t>위험 분류</a:t>
            </a:r>
          </a:p>
        </p:txBody>
      </p:sp>
      <p:cxnSp>
        <p:nvCxnSpPr>
          <p:cNvPr id="105" name="직선 화살표 연결선 104">
            <a:extLst>
              <a:ext uri="{FF2B5EF4-FFF2-40B4-BE49-F238E27FC236}">
                <a16:creationId xmlns="" xmlns:a16="http://schemas.microsoft.com/office/drawing/2014/main" id="{D0E687B4-13F2-B470-F8A0-8EE49E217427}"/>
              </a:ext>
            </a:extLst>
          </p:cNvPr>
          <p:cNvCxnSpPr>
            <a:stCxn id="103" idx="0"/>
          </p:cNvCxnSpPr>
          <p:nvPr/>
        </p:nvCxnSpPr>
        <p:spPr>
          <a:xfrm flipH="1" flipV="1">
            <a:off x="10986594" y="4109848"/>
            <a:ext cx="1" cy="39300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06" name="직선 화살표 연결선 105">
            <a:extLst>
              <a:ext uri="{FF2B5EF4-FFF2-40B4-BE49-F238E27FC236}">
                <a16:creationId xmlns="" xmlns:a16="http://schemas.microsoft.com/office/drawing/2014/main" id="{31214150-080E-B25E-3FE2-3562FE984AE7}"/>
              </a:ext>
            </a:extLst>
          </p:cNvPr>
          <p:cNvCxnSpPr>
            <a:cxnSpLocks/>
          </p:cNvCxnSpPr>
          <p:nvPr/>
        </p:nvCxnSpPr>
        <p:spPr>
          <a:xfrm>
            <a:off x="2559129" y="2706562"/>
            <a:ext cx="1366787" cy="2639572"/>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2" name="오른쪽 대괄호[R] 111">
            <a:extLst>
              <a:ext uri="{FF2B5EF4-FFF2-40B4-BE49-F238E27FC236}">
                <a16:creationId xmlns="" xmlns:a16="http://schemas.microsoft.com/office/drawing/2014/main" id="{4BB9D92B-F611-B2FE-08BD-85D74E46AFD5}"/>
              </a:ext>
            </a:extLst>
          </p:cNvPr>
          <p:cNvSpPr/>
          <p:nvPr/>
        </p:nvSpPr>
        <p:spPr>
          <a:xfrm>
            <a:off x="7601090" y="3547461"/>
            <a:ext cx="109263" cy="1897257"/>
          </a:xfrm>
          <a:prstGeom prst="rightBracket">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kumimoji="1" lang="ko-KR" altLang="en-US"/>
          </a:p>
        </p:txBody>
      </p:sp>
      <p:sp>
        <p:nvSpPr>
          <p:cNvPr id="113" name="TextBox 112">
            <a:extLst>
              <a:ext uri="{FF2B5EF4-FFF2-40B4-BE49-F238E27FC236}">
                <a16:creationId xmlns="" xmlns:a16="http://schemas.microsoft.com/office/drawing/2014/main" id="{2C0546CF-EA8F-FC5B-41DA-D4330CB376D4}"/>
              </a:ext>
            </a:extLst>
          </p:cNvPr>
          <p:cNvSpPr txBox="1"/>
          <p:nvPr/>
        </p:nvSpPr>
        <p:spPr>
          <a:xfrm>
            <a:off x="7534445" y="3824201"/>
            <a:ext cx="970137" cy="553998"/>
          </a:xfrm>
          <a:prstGeom prst="rect">
            <a:avLst/>
          </a:prstGeom>
          <a:solidFill>
            <a:schemeClr val="bg1">
              <a:alpha val="67120"/>
            </a:schemeClr>
          </a:solidFill>
          <a:ln w="3175">
            <a:noFill/>
          </a:ln>
        </p:spPr>
        <p:txBody>
          <a:bodyPr wrap="none" rtlCol="0">
            <a:spAutoFit/>
          </a:bodyPr>
          <a:lstStyle/>
          <a:p>
            <a:r>
              <a:rPr kumimoji="1" lang="en-CA" altLang="ko-KR" sz="1000" dirty="0">
                <a:solidFill>
                  <a:schemeClr val="bg1">
                    <a:lumMod val="50000"/>
                  </a:schemeClr>
                </a:solidFill>
              </a:rPr>
              <a:t>Weighted</a:t>
            </a:r>
            <a:r>
              <a:rPr kumimoji="1" lang="en-US" altLang="ko-KR" sz="1000" dirty="0">
                <a:solidFill>
                  <a:schemeClr val="bg1">
                    <a:lumMod val="50000"/>
                  </a:schemeClr>
                </a:solidFill>
              </a:rPr>
              <a:t> </a:t>
            </a:r>
          </a:p>
          <a:p>
            <a:r>
              <a:rPr kumimoji="1" lang="en-CA" altLang="ko-KR" sz="1000" dirty="0">
                <a:solidFill>
                  <a:schemeClr val="bg1">
                    <a:lumMod val="50000"/>
                  </a:schemeClr>
                </a:solidFill>
              </a:rPr>
              <a:t>voting</a:t>
            </a:r>
            <a:r>
              <a:rPr kumimoji="1" lang="ko-KR" altLang="en-US" sz="1000" dirty="0">
                <a:solidFill>
                  <a:schemeClr val="bg1">
                    <a:lumMod val="50000"/>
                  </a:schemeClr>
                </a:solidFill>
              </a:rPr>
              <a:t>형태의</a:t>
            </a:r>
            <a:endParaRPr kumimoji="1" lang="en-US" altLang="ko-KR" sz="1000" dirty="0">
              <a:solidFill>
                <a:schemeClr val="bg1">
                  <a:lumMod val="50000"/>
                </a:schemeClr>
              </a:solidFill>
            </a:endParaRPr>
          </a:p>
          <a:p>
            <a:r>
              <a:rPr kumimoji="1" lang="ko-KR" altLang="en-US" sz="1000" dirty="0">
                <a:solidFill>
                  <a:schemeClr val="bg1">
                    <a:lumMod val="50000"/>
                  </a:schemeClr>
                </a:solidFill>
              </a:rPr>
              <a:t>텍스트 분류</a:t>
            </a:r>
          </a:p>
        </p:txBody>
      </p:sp>
      <p:sp>
        <p:nvSpPr>
          <p:cNvPr id="5" name="TextBox 4">
            <a:extLst>
              <a:ext uri="{FF2B5EF4-FFF2-40B4-BE49-F238E27FC236}">
                <a16:creationId xmlns="" xmlns:a16="http://schemas.microsoft.com/office/drawing/2014/main" id="{20859A7C-142A-76B9-C00F-333FAA4B130C}"/>
              </a:ext>
            </a:extLst>
          </p:cNvPr>
          <p:cNvSpPr txBox="1"/>
          <p:nvPr/>
        </p:nvSpPr>
        <p:spPr>
          <a:xfrm>
            <a:off x="1258074" y="917428"/>
            <a:ext cx="1404231" cy="454933"/>
          </a:xfrm>
          <a:prstGeom prst="rect">
            <a:avLst/>
          </a:prstGeom>
          <a:noFill/>
        </p:spPr>
        <p:txBody>
          <a:bodyPr wrap="none" lIns="0" tIns="0" rIns="0" bIns="0" rtlCol="0">
            <a:spAutoFit/>
          </a:bodyPr>
          <a:lstStyle/>
          <a:p>
            <a:pPr>
              <a:lnSpc>
                <a:spcPct val="110000"/>
              </a:lnSpc>
            </a:pPr>
            <a:r>
              <a:rPr lang="ko-KR" altLang="en-US" sz="2800" spc="-70" dirty="0">
                <a:ln>
                  <a:solidFill>
                    <a:schemeClr val="accent1">
                      <a:alpha val="0"/>
                    </a:schemeClr>
                  </a:solidFill>
                </a:ln>
                <a:solidFill>
                  <a:schemeClr val="bg2"/>
                </a:solidFill>
                <a:latin typeface="나눔스퀘어 네오 Heavy" panose="00000A00000000000000" pitchFamily="2" charset="-127"/>
                <a:ea typeface="나눔스퀘어 네오 Heavy" panose="00000A00000000000000" pitchFamily="2" charset="-127"/>
              </a:rPr>
              <a:t>주요 기술</a:t>
            </a:r>
          </a:p>
        </p:txBody>
      </p:sp>
      <p:sp>
        <p:nvSpPr>
          <p:cNvPr id="6" name="TextBox 5">
            <a:extLst>
              <a:ext uri="{FF2B5EF4-FFF2-40B4-BE49-F238E27FC236}">
                <a16:creationId xmlns="" xmlns:a16="http://schemas.microsoft.com/office/drawing/2014/main" id="{2722E2A6-4C7E-1022-8121-81566B508893}"/>
              </a:ext>
            </a:extLst>
          </p:cNvPr>
          <p:cNvSpPr txBox="1"/>
          <p:nvPr/>
        </p:nvSpPr>
        <p:spPr>
          <a:xfrm>
            <a:off x="1258074" y="633807"/>
            <a:ext cx="1801775" cy="215444"/>
          </a:xfrm>
          <a:prstGeom prst="rect">
            <a:avLst/>
          </a:prstGeom>
          <a:noFill/>
        </p:spPr>
        <p:txBody>
          <a:bodyPr wrap="none" lIns="0" tIns="0" rIns="0" bIns="0" rtlCol="0">
            <a:spAutoFit/>
          </a:bodyPr>
          <a:lstStyle>
            <a:defPPr>
              <a:defRPr lang="ko-KR"/>
            </a:defPPr>
            <a:lvl1pPr>
              <a:defRPr sz="1400" spc="-100">
                <a:ln>
                  <a:solidFill>
                    <a:schemeClr val="accent1">
                      <a:alpha val="0"/>
                    </a:schemeClr>
                  </a:solidFill>
                </a:ln>
                <a:solidFill>
                  <a:schemeClr val="accent1"/>
                </a:solidFill>
                <a:latin typeface="나눔스퀘어 네오 ExtraBold" panose="00000900000000000000" pitchFamily="2" charset="-127"/>
                <a:ea typeface="나눔스퀘어 네오 ExtraBold" panose="00000900000000000000" pitchFamily="2" charset="-127"/>
              </a:defRPr>
            </a:lvl1pPr>
          </a:lstStyle>
          <a:p>
            <a:r>
              <a:rPr lang="ko-KR" altLang="en-US" dirty="0">
                <a:solidFill>
                  <a:schemeClr val="tx2"/>
                </a:solidFill>
              </a:rPr>
              <a:t>서비스 </a:t>
            </a:r>
            <a:r>
              <a:rPr lang="en-US" altLang="ko-KR" dirty="0">
                <a:solidFill>
                  <a:schemeClr val="tx2"/>
                </a:solidFill>
              </a:rPr>
              <a:t>–</a:t>
            </a:r>
            <a:r>
              <a:rPr lang="ko-KR" altLang="en-US" dirty="0">
                <a:solidFill>
                  <a:schemeClr val="tx2"/>
                </a:solidFill>
              </a:rPr>
              <a:t> 주요기능 및 기술</a:t>
            </a:r>
            <a:endParaRPr lang="en-US" altLang="ko-KR" dirty="0">
              <a:solidFill>
                <a:schemeClr val="tx2"/>
              </a:solidFill>
            </a:endParaRPr>
          </a:p>
        </p:txBody>
      </p:sp>
    </p:spTree>
    <p:extLst>
      <p:ext uri="{BB962C8B-B14F-4D97-AF65-F5344CB8AC3E}">
        <p14:creationId xmlns:p14="http://schemas.microsoft.com/office/powerpoint/2010/main" val="2334398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180591E7-2BC3-F889-9ADE-8D9B321BAC3E}"/>
            </a:ext>
          </a:extLst>
        </p:cNvPr>
        <p:cNvGrpSpPr/>
        <p:nvPr/>
      </p:nvGrpSpPr>
      <p:grpSpPr>
        <a:xfrm>
          <a:off x="0" y="0"/>
          <a:ext cx="0" cy="0"/>
          <a:chOff x="0" y="0"/>
          <a:chExt cx="0" cy="0"/>
        </a:xfrm>
      </p:grpSpPr>
      <p:sp>
        <p:nvSpPr>
          <p:cNvPr id="50" name="직사각형 49">
            <a:extLst>
              <a:ext uri="{FF2B5EF4-FFF2-40B4-BE49-F238E27FC236}">
                <a16:creationId xmlns="" xmlns:a16="http://schemas.microsoft.com/office/drawing/2014/main" id="{F9A8A18E-D0A5-BD0C-04E6-8B26039030C6}"/>
              </a:ext>
            </a:extLst>
          </p:cNvPr>
          <p:cNvSpPr/>
          <p:nvPr/>
        </p:nvSpPr>
        <p:spPr>
          <a:xfrm>
            <a:off x="4319094" y="2095604"/>
            <a:ext cx="1584000" cy="1452880"/>
          </a:xfrm>
          <a:prstGeom prst="rect">
            <a:avLst/>
          </a:prstGeom>
          <a:solidFill>
            <a:schemeClr val="accent4">
              <a:lumMod val="20000"/>
              <a:lumOff val="80000"/>
              <a:alpha val="583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44" name="직사각형 43">
            <a:extLst>
              <a:ext uri="{FF2B5EF4-FFF2-40B4-BE49-F238E27FC236}">
                <a16:creationId xmlns="" xmlns:a16="http://schemas.microsoft.com/office/drawing/2014/main" id="{1C13E15F-6A11-9A39-50F8-D17249032650}"/>
              </a:ext>
            </a:extLst>
          </p:cNvPr>
          <p:cNvSpPr/>
          <p:nvPr/>
        </p:nvSpPr>
        <p:spPr>
          <a:xfrm>
            <a:off x="888655" y="2103120"/>
            <a:ext cx="3314291" cy="1452880"/>
          </a:xfrm>
          <a:prstGeom prst="rect">
            <a:avLst/>
          </a:prstGeom>
          <a:solidFill>
            <a:schemeClr val="accent4">
              <a:lumMod val="20000"/>
              <a:lumOff val="80000"/>
              <a:alpha val="583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cxnSp>
        <p:nvCxnSpPr>
          <p:cNvPr id="17" name="직선 연결선 16">
            <a:extLst>
              <a:ext uri="{FF2B5EF4-FFF2-40B4-BE49-F238E27FC236}">
                <a16:creationId xmlns="" xmlns:a16="http://schemas.microsoft.com/office/drawing/2014/main" id="{E9B3D20A-4E96-F4A9-FB9A-CEFE84174EAB}"/>
              </a:ext>
            </a:extLst>
          </p:cNvPr>
          <p:cNvCxnSpPr>
            <a:cxnSpLocks/>
          </p:cNvCxnSpPr>
          <p:nvPr/>
        </p:nvCxnSpPr>
        <p:spPr>
          <a:xfrm>
            <a:off x="766763" y="6237288"/>
            <a:ext cx="1065847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사각형: 둥근 위쪽 모서리 20">
            <a:extLst>
              <a:ext uri="{FF2B5EF4-FFF2-40B4-BE49-F238E27FC236}">
                <a16:creationId xmlns="" xmlns:a16="http://schemas.microsoft.com/office/drawing/2014/main" id="{12B7A8E6-AC6F-BDEC-C36C-C5023A82C6DF}"/>
              </a:ext>
            </a:extLst>
          </p:cNvPr>
          <p:cNvSpPr/>
          <p:nvPr/>
        </p:nvSpPr>
        <p:spPr>
          <a:xfrm rot="10800000">
            <a:off x="766763" y="-1"/>
            <a:ext cx="360362" cy="1331120"/>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85000"/>
                  <a:lumOff val="15000"/>
                </a:schemeClr>
              </a:solidFill>
            </a:endParaRPr>
          </a:p>
        </p:txBody>
      </p:sp>
      <p:sp>
        <p:nvSpPr>
          <p:cNvPr id="22" name="TextBox 21">
            <a:extLst>
              <a:ext uri="{FF2B5EF4-FFF2-40B4-BE49-F238E27FC236}">
                <a16:creationId xmlns="" xmlns:a16="http://schemas.microsoft.com/office/drawing/2014/main" id="{7F8F56DC-7528-9BC4-AA45-DD27E558D6EB}"/>
              </a:ext>
            </a:extLst>
          </p:cNvPr>
          <p:cNvSpPr txBox="1"/>
          <p:nvPr/>
        </p:nvSpPr>
        <p:spPr>
          <a:xfrm>
            <a:off x="808443" y="1023512"/>
            <a:ext cx="277000" cy="246221"/>
          </a:xfrm>
          <a:prstGeom prst="rect">
            <a:avLst/>
          </a:prstGeom>
          <a:noFill/>
        </p:spPr>
        <p:txBody>
          <a:bodyPr wrap="none" lIns="0" tIns="0" rIns="0" bIns="0" rtlCol="0">
            <a:spAutoFit/>
          </a:bodyPr>
          <a:lstStyle/>
          <a:p>
            <a:pPr algn="ctr"/>
            <a:r>
              <a:rPr lang="en-US" altLang="ko-KR" sz="1600" spc="-70" dirty="0">
                <a:ln>
                  <a:solidFill>
                    <a:schemeClr val="accent1">
                      <a:alpha val="0"/>
                    </a:schemeClr>
                  </a:solidFill>
                </a:ln>
                <a:solidFill>
                  <a:schemeClr val="bg1"/>
                </a:solidFill>
                <a:latin typeface="나눔스퀘어 네오 Heavy" panose="00000A00000000000000" pitchFamily="2" charset="-127"/>
                <a:ea typeface="나눔스퀘어 네오 Heavy" panose="00000A00000000000000" pitchFamily="2" charset="-127"/>
              </a:rPr>
              <a:t>02</a:t>
            </a:r>
            <a:endParaRPr lang="ko-KR" altLang="en-US" sz="1600" spc="-70" dirty="0">
              <a:ln>
                <a:solidFill>
                  <a:schemeClr val="accent1">
                    <a:alpha val="0"/>
                  </a:schemeClr>
                </a:solidFill>
              </a:ln>
              <a:solidFill>
                <a:schemeClr val="bg1"/>
              </a:solidFill>
              <a:latin typeface="나눔스퀘어 네오 Heavy" panose="00000A00000000000000" pitchFamily="2" charset="-127"/>
              <a:ea typeface="나눔스퀘어 네오 Heavy" panose="00000A00000000000000" pitchFamily="2" charset="-127"/>
            </a:endParaRPr>
          </a:p>
        </p:txBody>
      </p:sp>
      <p:sp>
        <p:nvSpPr>
          <p:cNvPr id="2" name="TextBox 1">
            <a:extLst>
              <a:ext uri="{FF2B5EF4-FFF2-40B4-BE49-F238E27FC236}">
                <a16:creationId xmlns="" xmlns:a16="http://schemas.microsoft.com/office/drawing/2014/main" id="{45688B8F-1360-B840-F2B4-23CA13EDB527}"/>
              </a:ext>
            </a:extLst>
          </p:cNvPr>
          <p:cNvSpPr txBox="1"/>
          <p:nvPr/>
        </p:nvSpPr>
        <p:spPr>
          <a:xfrm>
            <a:off x="11258526" y="6331129"/>
            <a:ext cx="166712" cy="153888"/>
          </a:xfrm>
          <a:prstGeom prst="rect">
            <a:avLst/>
          </a:prstGeom>
          <a:noFill/>
        </p:spPr>
        <p:txBody>
          <a:bodyPr wrap="none" lIns="0" tIns="0" rIns="0" bIns="0" rtlCol="0">
            <a:spAutoFit/>
          </a:bodyPr>
          <a:lstStyle/>
          <a:p>
            <a:pPr algn="r"/>
            <a:fld id="{6E116EBC-6616-4A32-8DFE-4E85D989BA0A}" type="slidenum">
              <a:rPr lang="en-US" altLang="ko-KR" sz="1000" spc="-50" smtClean="0">
                <a:ln>
                  <a:solidFill>
                    <a:schemeClr val="accent1">
                      <a:alpha val="0"/>
                    </a:schemeClr>
                  </a:solidFill>
                </a:ln>
                <a:solidFill>
                  <a:schemeClr val="tx2"/>
                </a:solidFill>
                <a:latin typeface="나눔스퀘어 네오 Bold" panose="00000800000000000000" pitchFamily="2" charset="-127"/>
                <a:ea typeface="나눔스퀘어 네오 Bold" panose="00000800000000000000" pitchFamily="2" charset="-127"/>
              </a:rPr>
              <a:t>7</a:t>
            </a:fld>
            <a:endParaRPr lang="ko-KR" altLang="en-US" sz="1000" spc="-50">
              <a:ln>
                <a:solidFill>
                  <a:schemeClr val="accent1">
                    <a:alpha val="0"/>
                  </a:schemeClr>
                </a:solidFill>
              </a:ln>
              <a:solidFill>
                <a:schemeClr val="tx2"/>
              </a:solidFill>
              <a:latin typeface="나눔스퀘어 네오 Bold" panose="00000800000000000000" pitchFamily="2" charset="-127"/>
              <a:ea typeface="나눔스퀘어 네오 Bold" panose="00000800000000000000" pitchFamily="2" charset="-127"/>
            </a:endParaRPr>
          </a:p>
        </p:txBody>
      </p:sp>
      <p:sp>
        <p:nvSpPr>
          <p:cNvPr id="33" name="TextBox 32">
            <a:extLst>
              <a:ext uri="{FF2B5EF4-FFF2-40B4-BE49-F238E27FC236}">
                <a16:creationId xmlns="" xmlns:a16="http://schemas.microsoft.com/office/drawing/2014/main" id="{86EAC49F-9840-E123-AFD1-4C09E53F32DF}"/>
              </a:ext>
            </a:extLst>
          </p:cNvPr>
          <p:cNvSpPr txBox="1"/>
          <p:nvPr/>
        </p:nvSpPr>
        <p:spPr>
          <a:xfrm>
            <a:off x="766763" y="6331129"/>
            <a:ext cx="346249" cy="153888"/>
          </a:xfrm>
          <a:prstGeom prst="rect">
            <a:avLst/>
          </a:prstGeom>
          <a:noFill/>
        </p:spPr>
        <p:txBody>
          <a:bodyPr wrap="none" lIns="0" tIns="0" rIns="0" bIns="0" rtlCol="0">
            <a:spAutoFit/>
          </a:bodyPr>
          <a:lstStyle/>
          <a:p>
            <a:r>
              <a:rPr lang="ko-KR" altLang="en-US" sz="1000" spc="-50" dirty="0">
                <a:ln>
                  <a:solidFill>
                    <a:schemeClr val="accent1">
                      <a:alpha val="0"/>
                    </a:schemeClr>
                  </a:solidFill>
                </a:ln>
                <a:solidFill>
                  <a:schemeClr val="tx2"/>
                </a:solidFill>
                <a:latin typeface="나눔스퀘어 네오 Bold" panose="00000800000000000000" pitchFamily="2" charset="-127"/>
                <a:ea typeface="나눔스퀘어 네오 Bold" panose="00000800000000000000" pitchFamily="2" charset="-127"/>
              </a:rPr>
              <a:t>소제목</a:t>
            </a:r>
          </a:p>
        </p:txBody>
      </p:sp>
      <p:pic>
        <p:nvPicPr>
          <p:cNvPr id="5" name="그림 4">
            <a:extLst>
              <a:ext uri="{FF2B5EF4-FFF2-40B4-BE49-F238E27FC236}">
                <a16:creationId xmlns="" xmlns:a16="http://schemas.microsoft.com/office/drawing/2014/main" id="{3532124D-D7AE-9BEE-A8C6-7F8E54DD85B7}"/>
              </a:ext>
            </a:extLst>
          </p:cNvPr>
          <p:cNvPicPr>
            <a:picLocks noChangeAspect="1"/>
          </p:cNvPicPr>
          <p:nvPr/>
        </p:nvPicPr>
        <p:blipFill>
          <a:blip r:embed="rId3"/>
          <a:srcRect b="34409"/>
          <a:stretch/>
        </p:blipFill>
        <p:spPr>
          <a:xfrm>
            <a:off x="766762" y="4096470"/>
            <a:ext cx="4874411" cy="1969047"/>
          </a:xfrm>
          <a:prstGeom prst="rect">
            <a:avLst/>
          </a:prstGeom>
        </p:spPr>
      </p:pic>
      <p:sp>
        <p:nvSpPr>
          <p:cNvPr id="6" name="직사각형 5">
            <a:extLst>
              <a:ext uri="{FF2B5EF4-FFF2-40B4-BE49-F238E27FC236}">
                <a16:creationId xmlns="" xmlns:a16="http://schemas.microsoft.com/office/drawing/2014/main" id="{2C084E63-D000-413B-09C0-0976B3EFDB7E}"/>
              </a:ext>
            </a:extLst>
          </p:cNvPr>
          <p:cNvSpPr/>
          <p:nvPr/>
        </p:nvSpPr>
        <p:spPr>
          <a:xfrm>
            <a:off x="761908" y="1554480"/>
            <a:ext cx="5228955" cy="4588961"/>
          </a:xfrm>
          <a:prstGeom prst="rect">
            <a:avLst/>
          </a:prstGeom>
          <a:noFill/>
          <a:ln>
            <a:solidFill>
              <a:schemeClr val="tx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8" name="직사각형 7">
            <a:extLst>
              <a:ext uri="{FF2B5EF4-FFF2-40B4-BE49-F238E27FC236}">
                <a16:creationId xmlns="" xmlns:a16="http://schemas.microsoft.com/office/drawing/2014/main" id="{57B2D860-A18F-9822-A78A-61DB07CCD492}"/>
              </a:ext>
            </a:extLst>
          </p:cNvPr>
          <p:cNvSpPr/>
          <p:nvPr/>
        </p:nvSpPr>
        <p:spPr>
          <a:xfrm>
            <a:off x="761909" y="1558480"/>
            <a:ext cx="5228954" cy="2911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tLang="ko-KR" sz="1600" dirty="0">
                <a:solidFill>
                  <a:schemeClr val="bg1"/>
                </a:solidFill>
                <a:latin typeface="+mn-ea"/>
              </a:rPr>
              <a:t>pre-trained AI Model</a:t>
            </a:r>
            <a:endParaRPr lang="ko-KR" altLang="en-US" sz="1600" dirty="0">
              <a:solidFill>
                <a:schemeClr val="bg1"/>
              </a:solidFill>
              <a:latin typeface="+mn-ea"/>
            </a:endParaRPr>
          </a:p>
        </p:txBody>
      </p:sp>
      <p:sp>
        <p:nvSpPr>
          <p:cNvPr id="9" name="직사각형 8">
            <a:extLst>
              <a:ext uri="{FF2B5EF4-FFF2-40B4-BE49-F238E27FC236}">
                <a16:creationId xmlns="" xmlns:a16="http://schemas.microsoft.com/office/drawing/2014/main" id="{4587B4E2-5077-E4E1-1088-DED99E4BB333}"/>
              </a:ext>
            </a:extLst>
          </p:cNvPr>
          <p:cNvSpPr/>
          <p:nvPr/>
        </p:nvSpPr>
        <p:spPr>
          <a:xfrm>
            <a:off x="2326640" y="4277360"/>
            <a:ext cx="894080" cy="853440"/>
          </a:xfrm>
          <a:prstGeom prst="rect">
            <a:avLst/>
          </a:prstGeom>
          <a:noFill/>
          <a:ln w="19050">
            <a:solidFill>
              <a:srgbClr val="FFC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3" name="TextBox 12">
            <a:extLst>
              <a:ext uri="{FF2B5EF4-FFF2-40B4-BE49-F238E27FC236}">
                <a16:creationId xmlns="" xmlns:a16="http://schemas.microsoft.com/office/drawing/2014/main" id="{DA64904F-58FA-CB71-101B-BFB3F701E337}"/>
              </a:ext>
            </a:extLst>
          </p:cNvPr>
          <p:cNvSpPr txBox="1"/>
          <p:nvPr/>
        </p:nvSpPr>
        <p:spPr>
          <a:xfrm>
            <a:off x="2253368" y="4154242"/>
            <a:ext cx="1040670" cy="246221"/>
          </a:xfrm>
          <a:prstGeom prst="rect">
            <a:avLst/>
          </a:prstGeom>
          <a:noFill/>
        </p:spPr>
        <p:txBody>
          <a:bodyPr wrap="none" rtlCol="0">
            <a:spAutoFit/>
          </a:bodyPr>
          <a:lstStyle/>
          <a:p>
            <a:r>
              <a:rPr kumimoji="1" lang="ko-KR" altLang="en-US" sz="1000" dirty="0">
                <a:solidFill>
                  <a:srgbClr val="000000"/>
                </a:solidFill>
              </a:rPr>
              <a:t>분류 정확도 </a:t>
            </a:r>
            <a:r>
              <a:rPr kumimoji="1" lang="en-US" altLang="ko-KR" sz="1000" dirty="0">
                <a:solidFill>
                  <a:srgbClr val="000000"/>
                </a:solidFill>
              </a:rPr>
              <a:t>1</a:t>
            </a:r>
            <a:r>
              <a:rPr kumimoji="1" lang="ko-KR" altLang="en-US" sz="1000" dirty="0">
                <a:solidFill>
                  <a:srgbClr val="000000"/>
                </a:solidFill>
              </a:rPr>
              <a:t>위</a:t>
            </a:r>
          </a:p>
        </p:txBody>
      </p:sp>
      <p:sp>
        <p:nvSpPr>
          <p:cNvPr id="15" name="직사각형 14">
            <a:extLst>
              <a:ext uri="{FF2B5EF4-FFF2-40B4-BE49-F238E27FC236}">
                <a16:creationId xmlns="" xmlns:a16="http://schemas.microsoft.com/office/drawing/2014/main" id="{EAF51D59-6A56-9F3F-1712-DBDFFC20DB2B}"/>
              </a:ext>
            </a:extLst>
          </p:cNvPr>
          <p:cNvSpPr/>
          <p:nvPr/>
        </p:nvSpPr>
        <p:spPr>
          <a:xfrm>
            <a:off x="3908184" y="4277360"/>
            <a:ext cx="894080" cy="853440"/>
          </a:xfrm>
          <a:prstGeom prst="rect">
            <a:avLst/>
          </a:prstGeom>
          <a:noFill/>
          <a:ln w="19050">
            <a:solidFill>
              <a:srgbClr val="FFC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8" name="TextBox 17">
            <a:extLst>
              <a:ext uri="{FF2B5EF4-FFF2-40B4-BE49-F238E27FC236}">
                <a16:creationId xmlns="" xmlns:a16="http://schemas.microsoft.com/office/drawing/2014/main" id="{403B6AE5-796D-5A26-5421-C3DC518E8571}"/>
              </a:ext>
            </a:extLst>
          </p:cNvPr>
          <p:cNvSpPr txBox="1"/>
          <p:nvPr/>
        </p:nvSpPr>
        <p:spPr>
          <a:xfrm>
            <a:off x="3834912" y="4154242"/>
            <a:ext cx="1067921" cy="246221"/>
          </a:xfrm>
          <a:prstGeom prst="rect">
            <a:avLst/>
          </a:prstGeom>
          <a:noFill/>
        </p:spPr>
        <p:txBody>
          <a:bodyPr wrap="none" rtlCol="0">
            <a:spAutoFit/>
          </a:bodyPr>
          <a:lstStyle/>
          <a:p>
            <a:r>
              <a:rPr kumimoji="1" lang="ko-KR" altLang="en-US" sz="1000" dirty="0">
                <a:solidFill>
                  <a:srgbClr val="000000"/>
                </a:solidFill>
              </a:rPr>
              <a:t>분류 정확도 </a:t>
            </a:r>
            <a:r>
              <a:rPr kumimoji="1" lang="en-US" altLang="ko-KR" sz="1000" dirty="0">
                <a:solidFill>
                  <a:srgbClr val="000000"/>
                </a:solidFill>
              </a:rPr>
              <a:t>2</a:t>
            </a:r>
            <a:r>
              <a:rPr kumimoji="1" lang="ko-KR" altLang="en-US" sz="1000" dirty="0">
                <a:solidFill>
                  <a:srgbClr val="000000"/>
                </a:solidFill>
              </a:rPr>
              <a:t>위</a:t>
            </a:r>
          </a:p>
        </p:txBody>
      </p:sp>
      <p:sp>
        <p:nvSpPr>
          <p:cNvPr id="23" name="직사각형 22">
            <a:extLst>
              <a:ext uri="{FF2B5EF4-FFF2-40B4-BE49-F238E27FC236}">
                <a16:creationId xmlns="" xmlns:a16="http://schemas.microsoft.com/office/drawing/2014/main" id="{3B8421CA-58C6-E564-23D6-4CA1A9D1035D}"/>
              </a:ext>
            </a:extLst>
          </p:cNvPr>
          <p:cNvSpPr/>
          <p:nvPr/>
        </p:nvSpPr>
        <p:spPr>
          <a:xfrm>
            <a:off x="3928995" y="5289422"/>
            <a:ext cx="894080" cy="853440"/>
          </a:xfrm>
          <a:prstGeom prst="rect">
            <a:avLst/>
          </a:prstGeom>
          <a:noFill/>
          <a:ln w="19050">
            <a:solidFill>
              <a:srgbClr val="FFC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6" name="TextBox 25">
            <a:extLst>
              <a:ext uri="{FF2B5EF4-FFF2-40B4-BE49-F238E27FC236}">
                <a16:creationId xmlns="" xmlns:a16="http://schemas.microsoft.com/office/drawing/2014/main" id="{0388D7F5-7275-1591-1895-F594FAABE6EF}"/>
              </a:ext>
            </a:extLst>
          </p:cNvPr>
          <p:cNvSpPr txBox="1"/>
          <p:nvPr/>
        </p:nvSpPr>
        <p:spPr>
          <a:xfrm>
            <a:off x="3684487" y="5166304"/>
            <a:ext cx="1316386" cy="246221"/>
          </a:xfrm>
          <a:prstGeom prst="rect">
            <a:avLst/>
          </a:prstGeom>
          <a:noFill/>
        </p:spPr>
        <p:txBody>
          <a:bodyPr wrap="none" rtlCol="0">
            <a:spAutoFit/>
          </a:bodyPr>
          <a:lstStyle/>
          <a:p>
            <a:r>
              <a:rPr kumimoji="1" lang="ko-KR" altLang="en-US" sz="1000" dirty="0">
                <a:solidFill>
                  <a:srgbClr val="000000"/>
                </a:solidFill>
              </a:rPr>
              <a:t>감정 분석 정확도 </a:t>
            </a:r>
            <a:r>
              <a:rPr kumimoji="1" lang="en-US" altLang="ko-KR" sz="1000" dirty="0">
                <a:solidFill>
                  <a:srgbClr val="000000"/>
                </a:solidFill>
              </a:rPr>
              <a:t>1</a:t>
            </a:r>
            <a:r>
              <a:rPr kumimoji="1" lang="ko-KR" altLang="en-US" sz="1000" dirty="0">
                <a:solidFill>
                  <a:srgbClr val="000000"/>
                </a:solidFill>
              </a:rPr>
              <a:t>위</a:t>
            </a:r>
          </a:p>
        </p:txBody>
      </p:sp>
      <p:sp>
        <p:nvSpPr>
          <p:cNvPr id="32" name="TextBox 31">
            <a:extLst>
              <a:ext uri="{FF2B5EF4-FFF2-40B4-BE49-F238E27FC236}">
                <a16:creationId xmlns="" xmlns:a16="http://schemas.microsoft.com/office/drawing/2014/main" id="{3B742EB2-B57F-B304-A80D-33BDD08A50F6}"/>
              </a:ext>
            </a:extLst>
          </p:cNvPr>
          <p:cNvSpPr txBox="1"/>
          <p:nvPr/>
        </p:nvSpPr>
        <p:spPr>
          <a:xfrm>
            <a:off x="888655" y="3197746"/>
            <a:ext cx="1742785" cy="230832"/>
          </a:xfrm>
          <a:prstGeom prst="rect">
            <a:avLst/>
          </a:prstGeom>
          <a:noFill/>
        </p:spPr>
        <p:txBody>
          <a:bodyPr wrap="none" rtlCol="0">
            <a:spAutoFit/>
          </a:bodyPr>
          <a:lstStyle/>
          <a:p>
            <a:r>
              <a:rPr kumimoji="1" lang="ko-KR" altLang="en-US" sz="900" dirty="0">
                <a:solidFill>
                  <a:srgbClr val="000000"/>
                </a:solidFill>
              </a:rPr>
              <a:t>뉴스</a:t>
            </a:r>
            <a:r>
              <a:rPr kumimoji="1" lang="en-US" altLang="ko-KR" sz="900" dirty="0">
                <a:solidFill>
                  <a:srgbClr val="000000"/>
                </a:solidFill>
              </a:rPr>
              <a:t>/</a:t>
            </a:r>
            <a:r>
              <a:rPr kumimoji="1" lang="ko-KR" altLang="en-US" sz="900" dirty="0">
                <a:solidFill>
                  <a:srgbClr val="000000"/>
                </a:solidFill>
              </a:rPr>
              <a:t>위키피디아 등 정제 데이터</a:t>
            </a:r>
          </a:p>
        </p:txBody>
      </p:sp>
      <p:sp>
        <p:nvSpPr>
          <p:cNvPr id="34" name="TextBox 33">
            <a:extLst>
              <a:ext uri="{FF2B5EF4-FFF2-40B4-BE49-F238E27FC236}">
                <a16:creationId xmlns="" xmlns:a16="http://schemas.microsoft.com/office/drawing/2014/main" id="{545B88D7-AF04-B234-4EFF-954971B6FD35}"/>
              </a:ext>
            </a:extLst>
          </p:cNvPr>
          <p:cNvSpPr txBox="1"/>
          <p:nvPr/>
        </p:nvSpPr>
        <p:spPr>
          <a:xfrm>
            <a:off x="1211659" y="2824456"/>
            <a:ext cx="1096775" cy="261610"/>
          </a:xfrm>
          <a:prstGeom prst="rect">
            <a:avLst/>
          </a:prstGeom>
          <a:noFill/>
        </p:spPr>
        <p:txBody>
          <a:bodyPr wrap="none" rtlCol="0">
            <a:spAutoFit/>
          </a:bodyPr>
          <a:lstStyle/>
          <a:p>
            <a:r>
              <a:rPr kumimoji="1" lang="en-CA" altLang="ko-KR" sz="1100" dirty="0">
                <a:solidFill>
                  <a:srgbClr val="2C2F8C"/>
                </a:solidFill>
              </a:rPr>
              <a:t>SKT</a:t>
            </a:r>
            <a:r>
              <a:rPr kumimoji="1" lang="en-US" altLang="ko-KR" sz="1100" dirty="0">
                <a:solidFill>
                  <a:srgbClr val="2C2F8C"/>
                </a:solidFill>
              </a:rPr>
              <a:t> </a:t>
            </a:r>
            <a:r>
              <a:rPr kumimoji="1" lang="en-CA" altLang="ko-KR" sz="1100" dirty="0" err="1">
                <a:solidFill>
                  <a:srgbClr val="2C2F8C"/>
                </a:solidFill>
              </a:rPr>
              <a:t>KoBERT</a:t>
            </a:r>
            <a:endParaRPr kumimoji="1" lang="ko-KR" altLang="en-US" sz="1100" dirty="0">
              <a:solidFill>
                <a:srgbClr val="2C2F8C"/>
              </a:solidFill>
            </a:endParaRPr>
          </a:p>
        </p:txBody>
      </p:sp>
      <p:sp>
        <p:nvSpPr>
          <p:cNvPr id="35" name="TextBox 34">
            <a:extLst>
              <a:ext uri="{FF2B5EF4-FFF2-40B4-BE49-F238E27FC236}">
                <a16:creationId xmlns="" xmlns:a16="http://schemas.microsoft.com/office/drawing/2014/main" id="{6A0584A6-B9C7-A0AB-BA5A-A368A4E4EC1E}"/>
              </a:ext>
            </a:extLst>
          </p:cNvPr>
          <p:cNvSpPr txBox="1"/>
          <p:nvPr/>
        </p:nvSpPr>
        <p:spPr>
          <a:xfrm>
            <a:off x="2703818" y="3212622"/>
            <a:ext cx="1499128" cy="230832"/>
          </a:xfrm>
          <a:prstGeom prst="rect">
            <a:avLst/>
          </a:prstGeom>
          <a:noFill/>
        </p:spPr>
        <p:txBody>
          <a:bodyPr wrap="none" rtlCol="0">
            <a:spAutoFit/>
          </a:bodyPr>
          <a:lstStyle/>
          <a:p>
            <a:r>
              <a:rPr kumimoji="1" lang="ko-KR" altLang="en-US" sz="900" dirty="0">
                <a:solidFill>
                  <a:srgbClr val="000000"/>
                </a:solidFill>
              </a:rPr>
              <a:t>뉴스 댓글 등 </a:t>
            </a:r>
            <a:r>
              <a:rPr kumimoji="1" lang="ko-KR" altLang="en-US" sz="900" dirty="0" err="1">
                <a:solidFill>
                  <a:srgbClr val="000000"/>
                </a:solidFill>
              </a:rPr>
              <a:t>비정제</a:t>
            </a:r>
            <a:r>
              <a:rPr kumimoji="1" lang="ko-KR" altLang="en-US" sz="900" dirty="0">
                <a:solidFill>
                  <a:srgbClr val="000000"/>
                </a:solidFill>
              </a:rPr>
              <a:t> 데이터</a:t>
            </a:r>
          </a:p>
        </p:txBody>
      </p:sp>
      <p:sp>
        <p:nvSpPr>
          <p:cNvPr id="36" name="TextBox 35">
            <a:extLst>
              <a:ext uri="{FF2B5EF4-FFF2-40B4-BE49-F238E27FC236}">
                <a16:creationId xmlns="" xmlns:a16="http://schemas.microsoft.com/office/drawing/2014/main" id="{C0DA4F89-4304-BF12-CAD5-84966B08ECEF}"/>
              </a:ext>
            </a:extLst>
          </p:cNvPr>
          <p:cNvSpPr txBox="1"/>
          <p:nvPr/>
        </p:nvSpPr>
        <p:spPr>
          <a:xfrm>
            <a:off x="2899315" y="2830089"/>
            <a:ext cx="1053494" cy="261610"/>
          </a:xfrm>
          <a:prstGeom prst="rect">
            <a:avLst/>
          </a:prstGeom>
          <a:noFill/>
        </p:spPr>
        <p:txBody>
          <a:bodyPr wrap="none" rtlCol="0">
            <a:spAutoFit/>
          </a:bodyPr>
          <a:lstStyle/>
          <a:p>
            <a:r>
              <a:rPr kumimoji="1" lang="en-CA" altLang="ko-KR" sz="1100" dirty="0" err="1">
                <a:solidFill>
                  <a:srgbClr val="2C2F8C"/>
                </a:solidFill>
              </a:rPr>
              <a:t>KoELECTRA</a:t>
            </a:r>
            <a:endParaRPr kumimoji="1" lang="ko-KR" altLang="en-US" sz="1100" dirty="0">
              <a:solidFill>
                <a:srgbClr val="2C2F8C"/>
              </a:solidFill>
            </a:endParaRPr>
          </a:p>
        </p:txBody>
      </p:sp>
      <p:sp>
        <p:nvSpPr>
          <p:cNvPr id="39" name="십자형[C] 38">
            <a:extLst>
              <a:ext uri="{FF2B5EF4-FFF2-40B4-BE49-F238E27FC236}">
                <a16:creationId xmlns="" xmlns:a16="http://schemas.microsoft.com/office/drawing/2014/main" id="{2AD7A816-A9ED-2BD5-3843-A69C84226F75}"/>
              </a:ext>
            </a:extLst>
          </p:cNvPr>
          <p:cNvSpPr/>
          <p:nvPr/>
        </p:nvSpPr>
        <p:spPr>
          <a:xfrm>
            <a:off x="2457732" y="2824456"/>
            <a:ext cx="261610" cy="261610"/>
          </a:xfrm>
          <a:prstGeom prst="plus">
            <a:avLst>
              <a:gd name="adj" fmla="val 4441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 xmlns:a16="http://schemas.microsoft.com/office/drawing/2014/main" id="{134368EB-A167-F490-1969-40F5541A65BB}"/>
                  </a:ext>
                </a:extLst>
              </p:cNvPr>
              <p:cNvSpPr txBox="1"/>
              <p:nvPr/>
            </p:nvSpPr>
            <p:spPr>
              <a:xfrm>
                <a:off x="1599874" y="2415545"/>
                <a:ext cx="3203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CA" altLang="ko-KR" b="0" i="1" smtClean="0">
                              <a:solidFill>
                                <a:schemeClr val="bg2"/>
                              </a:solidFill>
                              <a:latin typeface="Cambria Math" panose="02040503050406030204" pitchFamily="18" charset="0"/>
                            </a:rPr>
                          </m:ctrlPr>
                        </m:sSubPr>
                        <m:e>
                          <m:r>
                            <a:rPr kumimoji="1" lang="en-CA" altLang="ko-KR" b="0" i="1" smtClean="0">
                              <a:solidFill>
                                <a:schemeClr val="bg2"/>
                              </a:solidFill>
                              <a:latin typeface="Cambria Math" panose="02040503050406030204" pitchFamily="18" charset="0"/>
                            </a:rPr>
                            <m:t>𝑤</m:t>
                          </m:r>
                        </m:e>
                        <m:sub>
                          <m:r>
                            <a:rPr kumimoji="1" lang="en-CA" altLang="ko-KR" b="0" i="1" smtClean="0">
                              <a:solidFill>
                                <a:schemeClr val="bg2"/>
                              </a:solidFill>
                              <a:latin typeface="Cambria Math" panose="02040503050406030204" pitchFamily="18" charset="0"/>
                            </a:rPr>
                            <m:t>1</m:t>
                          </m:r>
                        </m:sub>
                      </m:sSub>
                    </m:oMath>
                  </m:oMathPara>
                </a14:m>
                <a:endParaRPr kumimoji="1" lang="ko-KR" altLang="en-US" dirty="0">
                  <a:solidFill>
                    <a:schemeClr val="bg2"/>
                  </a:solidFill>
                </a:endParaRPr>
              </a:p>
            </p:txBody>
          </p:sp>
        </mc:Choice>
        <mc:Fallback xmlns="">
          <p:sp>
            <p:nvSpPr>
              <p:cNvPr id="40" name="TextBox 39">
                <a:extLst>
                  <a:ext uri="{FF2B5EF4-FFF2-40B4-BE49-F238E27FC236}">
                    <a16:creationId xmlns:a16="http://schemas.microsoft.com/office/drawing/2014/main" id="{134368EB-A167-F490-1969-40F5541A65BB}"/>
                  </a:ext>
                </a:extLst>
              </p:cNvPr>
              <p:cNvSpPr txBox="1">
                <a:spLocks noRot="1" noChangeAspect="1" noMove="1" noResize="1" noEditPoints="1" noAdjustHandles="1" noChangeArrowheads="1" noChangeShapeType="1" noTextEdit="1"/>
              </p:cNvSpPr>
              <p:nvPr/>
            </p:nvSpPr>
            <p:spPr>
              <a:xfrm>
                <a:off x="1599874" y="2415545"/>
                <a:ext cx="320344" cy="276999"/>
              </a:xfrm>
              <a:prstGeom prst="rect">
                <a:avLst/>
              </a:prstGeom>
              <a:blipFill>
                <a:blip r:embed="rId4"/>
                <a:stretch>
                  <a:fillRect l="-7407" r="-3704" b="-130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 xmlns:a16="http://schemas.microsoft.com/office/drawing/2014/main" id="{CE4A0BC1-FC54-30E9-D701-72AF78EE33A6}"/>
                  </a:ext>
                </a:extLst>
              </p:cNvPr>
              <p:cNvSpPr txBox="1"/>
              <p:nvPr/>
            </p:nvSpPr>
            <p:spPr>
              <a:xfrm>
                <a:off x="3265890" y="2415545"/>
                <a:ext cx="3256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CA" altLang="ko-KR" b="0" i="1" smtClean="0">
                              <a:solidFill>
                                <a:schemeClr val="bg2"/>
                              </a:solidFill>
                              <a:latin typeface="Cambria Math" panose="02040503050406030204" pitchFamily="18" charset="0"/>
                            </a:rPr>
                          </m:ctrlPr>
                        </m:sSubPr>
                        <m:e>
                          <m:r>
                            <a:rPr kumimoji="1" lang="en-CA" altLang="ko-KR" b="0" i="1" smtClean="0">
                              <a:solidFill>
                                <a:schemeClr val="bg2"/>
                              </a:solidFill>
                              <a:latin typeface="Cambria Math" panose="02040503050406030204" pitchFamily="18" charset="0"/>
                            </a:rPr>
                            <m:t>𝑤</m:t>
                          </m:r>
                        </m:e>
                        <m:sub>
                          <m:r>
                            <a:rPr kumimoji="1" lang="en-CA" altLang="ko-KR" b="0" i="1" smtClean="0">
                              <a:solidFill>
                                <a:schemeClr val="bg2"/>
                              </a:solidFill>
                              <a:latin typeface="Cambria Math" panose="02040503050406030204" pitchFamily="18" charset="0"/>
                            </a:rPr>
                            <m:t>2</m:t>
                          </m:r>
                        </m:sub>
                      </m:sSub>
                    </m:oMath>
                  </m:oMathPara>
                </a14:m>
                <a:endParaRPr kumimoji="1" lang="ko-KR" altLang="en-US" dirty="0">
                  <a:solidFill>
                    <a:schemeClr val="bg2"/>
                  </a:solidFill>
                </a:endParaRPr>
              </a:p>
            </p:txBody>
          </p:sp>
        </mc:Choice>
        <mc:Fallback xmlns="">
          <p:sp>
            <p:nvSpPr>
              <p:cNvPr id="42" name="TextBox 41">
                <a:extLst>
                  <a:ext uri="{FF2B5EF4-FFF2-40B4-BE49-F238E27FC236}">
                    <a16:creationId xmlns:a16="http://schemas.microsoft.com/office/drawing/2014/main" id="{CE4A0BC1-FC54-30E9-D701-72AF78EE33A6}"/>
                  </a:ext>
                </a:extLst>
              </p:cNvPr>
              <p:cNvSpPr txBox="1">
                <a:spLocks noRot="1" noChangeAspect="1" noMove="1" noResize="1" noEditPoints="1" noAdjustHandles="1" noChangeArrowheads="1" noChangeShapeType="1" noTextEdit="1"/>
              </p:cNvSpPr>
              <p:nvPr/>
            </p:nvSpPr>
            <p:spPr>
              <a:xfrm>
                <a:off x="3265890" y="2415545"/>
                <a:ext cx="325667" cy="276999"/>
              </a:xfrm>
              <a:prstGeom prst="rect">
                <a:avLst/>
              </a:prstGeom>
              <a:blipFill>
                <a:blip r:embed="rId5"/>
                <a:stretch>
                  <a:fillRect l="-7692" r="-7692" b="-13043"/>
                </a:stretch>
              </a:blipFill>
            </p:spPr>
            <p:txBody>
              <a:bodyPr/>
              <a:lstStyle/>
              <a:p>
                <a:r>
                  <a:rPr lang="ko-KR" altLang="en-US">
                    <a:noFill/>
                  </a:rPr>
                  <a:t> </a:t>
                </a:r>
              </a:p>
            </p:txBody>
          </p:sp>
        </mc:Fallback>
      </mc:AlternateContent>
      <p:sp>
        <p:nvSpPr>
          <p:cNvPr id="47" name="TextBox 46">
            <a:extLst>
              <a:ext uri="{FF2B5EF4-FFF2-40B4-BE49-F238E27FC236}">
                <a16:creationId xmlns="" xmlns:a16="http://schemas.microsoft.com/office/drawing/2014/main" id="{26A45A5C-616F-91FE-F46D-ECB3BA3452DA}"/>
              </a:ext>
            </a:extLst>
          </p:cNvPr>
          <p:cNvSpPr txBox="1"/>
          <p:nvPr/>
        </p:nvSpPr>
        <p:spPr>
          <a:xfrm>
            <a:off x="883801" y="2116351"/>
            <a:ext cx="867545" cy="230832"/>
          </a:xfrm>
          <a:prstGeom prst="rect">
            <a:avLst/>
          </a:prstGeom>
          <a:noFill/>
        </p:spPr>
        <p:txBody>
          <a:bodyPr wrap="none" rtlCol="0">
            <a:spAutoFit/>
          </a:bodyPr>
          <a:lstStyle/>
          <a:p>
            <a:r>
              <a:rPr kumimoji="1" lang="ko-KR" altLang="en-US" sz="900" dirty="0">
                <a:solidFill>
                  <a:srgbClr val="000000"/>
                </a:solidFill>
              </a:rPr>
              <a:t>카테고리 분류</a:t>
            </a:r>
          </a:p>
        </p:txBody>
      </p:sp>
      <p:sp>
        <p:nvSpPr>
          <p:cNvPr id="48" name="TextBox 47">
            <a:extLst>
              <a:ext uri="{FF2B5EF4-FFF2-40B4-BE49-F238E27FC236}">
                <a16:creationId xmlns="" xmlns:a16="http://schemas.microsoft.com/office/drawing/2014/main" id="{2FF5EC78-758E-2C2D-1986-E801983BF56A}"/>
              </a:ext>
            </a:extLst>
          </p:cNvPr>
          <p:cNvSpPr txBox="1"/>
          <p:nvPr/>
        </p:nvSpPr>
        <p:spPr>
          <a:xfrm>
            <a:off x="4606858" y="2822044"/>
            <a:ext cx="1053494" cy="261610"/>
          </a:xfrm>
          <a:prstGeom prst="rect">
            <a:avLst/>
          </a:prstGeom>
          <a:noFill/>
        </p:spPr>
        <p:txBody>
          <a:bodyPr wrap="none" rtlCol="0">
            <a:spAutoFit/>
          </a:bodyPr>
          <a:lstStyle/>
          <a:p>
            <a:r>
              <a:rPr kumimoji="1" lang="en-CA" altLang="ko-KR" sz="1100" dirty="0" err="1">
                <a:solidFill>
                  <a:srgbClr val="2C2F8C"/>
                </a:solidFill>
              </a:rPr>
              <a:t>KoELECTRA</a:t>
            </a:r>
            <a:endParaRPr kumimoji="1" lang="ko-KR" altLang="en-US" sz="1100" dirty="0">
              <a:solidFill>
                <a:srgbClr val="2C2F8C"/>
              </a:solidFill>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 xmlns:a16="http://schemas.microsoft.com/office/drawing/2014/main" id="{22025062-28C3-3941-A762-81681F3D430E}"/>
                  </a:ext>
                </a:extLst>
              </p:cNvPr>
              <p:cNvSpPr txBox="1"/>
              <p:nvPr/>
            </p:nvSpPr>
            <p:spPr>
              <a:xfrm>
                <a:off x="4963457" y="2415544"/>
                <a:ext cx="3256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CA" altLang="ko-KR" b="0" i="1" smtClean="0">
                              <a:solidFill>
                                <a:schemeClr val="bg2"/>
                              </a:solidFill>
                              <a:latin typeface="Cambria Math" panose="02040503050406030204" pitchFamily="18" charset="0"/>
                            </a:rPr>
                          </m:ctrlPr>
                        </m:sSubPr>
                        <m:e>
                          <m:r>
                            <a:rPr kumimoji="1" lang="en-CA" altLang="ko-KR" b="0" i="1" smtClean="0">
                              <a:solidFill>
                                <a:schemeClr val="bg2"/>
                              </a:solidFill>
                              <a:latin typeface="Cambria Math" panose="02040503050406030204" pitchFamily="18" charset="0"/>
                            </a:rPr>
                            <m:t>𝑤</m:t>
                          </m:r>
                        </m:e>
                        <m:sub>
                          <m:r>
                            <a:rPr kumimoji="1" lang="en-US" altLang="ko-KR" b="0" i="1" smtClean="0">
                              <a:solidFill>
                                <a:schemeClr val="bg2"/>
                              </a:solidFill>
                              <a:latin typeface="Cambria Math" panose="02040503050406030204" pitchFamily="18" charset="0"/>
                            </a:rPr>
                            <m:t>3</m:t>
                          </m:r>
                        </m:sub>
                      </m:sSub>
                    </m:oMath>
                  </m:oMathPara>
                </a14:m>
                <a:endParaRPr kumimoji="1" lang="ko-KR" altLang="en-US" dirty="0">
                  <a:solidFill>
                    <a:schemeClr val="bg2"/>
                  </a:solidFill>
                </a:endParaRPr>
              </a:p>
            </p:txBody>
          </p:sp>
        </mc:Choice>
        <mc:Fallback xmlns="">
          <p:sp>
            <p:nvSpPr>
              <p:cNvPr id="49" name="TextBox 48">
                <a:extLst>
                  <a:ext uri="{FF2B5EF4-FFF2-40B4-BE49-F238E27FC236}">
                    <a16:creationId xmlns:a16="http://schemas.microsoft.com/office/drawing/2014/main" id="{22025062-28C3-3941-A762-81681F3D430E}"/>
                  </a:ext>
                </a:extLst>
              </p:cNvPr>
              <p:cNvSpPr txBox="1">
                <a:spLocks noRot="1" noChangeAspect="1" noMove="1" noResize="1" noEditPoints="1" noAdjustHandles="1" noChangeArrowheads="1" noChangeShapeType="1" noTextEdit="1"/>
              </p:cNvSpPr>
              <p:nvPr/>
            </p:nvSpPr>
            <p:spPr>
              <a:xfrm>
                <a:off x="4963457" y="2415544"/>
                <a:ext cx="325667" cy="276999"/>
              </a:xfrm>
              <a:prstGeom prst="rect">
                <a:avLst/>
              </a:prstGeom>
              <a:blipFill>
                <a:blip r:embed="rId6"/>
                <a:stretch>
                  <a:fillRect l="-7407" r="-3704" b="-13043"/>
                </a:stretch>
              </a:blipFill>
            </p:spPr>
            <p:txBody>
              <a:bodyPr/>
              <a:lstStyle/>
              <a:p>
                <a:r>
                  <a:rPr lang="ko-KR" altLang="en-US">
                    <a:noFill/>
                  </a:rPr>
                  <a:t> </a:t>
                </a:r>
              </a:p>
            </p:txBody>
          </p:sp>
        </mc:Fallback>
      </mc:AlternateContent>
      <p:sp>
        <p:nvSpPr>
          <p:cNvPr id="51" name="TextBox 50">
            <a:extLst>
              <a:ext uri="{FF2B5EF4-FFF2-40B4-BE49-F238E27FC236}">
                <a16:creationId xmlns="" xmlns:a16="http://schemas.microsoft.com/office/drawing/2014/main" id="{F6C724E2-7658-7E8E-8CC6-F34476E719E6}"/>
              </a:ext>
            </a:extLst>
          </p:cNvPr>
          <p:cNvSpPr txBox="1"/>
          <p:nvPr/>
        </p:nvSpPr>
        <p:spPr>
          <a:xfrm>
            <a:off x="4319432" y="2093653"/>
            <a:ext cx="649537" cy="230832"/>
          </a:xfrm>
          <a:prstGeom prst="rect">
            <a:avLst/>
          </a:prstGeom>
          <a:noFill/>
        </p:spPr>
        <p:txBody>
          <a:bodyPr wrap="none" rtlCol="0">
            <a:spAutoFit/>
          </a:bodyPr>
          <a:lstStyle/>
          <a:p>
            <a:r>
              <a:rPr kumimoji="1" lang="ko-KR" altLang="en-US" sz="900" dirty="0">
                <a:solidFill>
                  <a:srgbClr val="000000"/>
                </a:solidFill>
              </a:rPr>
              <a:t>감정 분석</a:t>
            </a:r>
          </a:p>
        </p:txBody>
      </p:sp>
      <p:sp>
        <p:nvSpPr>
          <p:cNvPr id="52" name="TextBox 51">
            <a:extLst>
              <a:ext uri="{FF2B5EF4-FFF2-40B4-BE49-F238E27FC236}">
                <a16:creationId xmlns="" xmlns:a16="http://schemas.microsoft.com/office/drawing/2014/main" id="{4EB55B1C-AAD3-BBC4-E93C-36ACD63D3D07}"/>
              </a:ext>
            </a:extLst>
          </p:cNvPr>
          <p:cNvSpPr txBox="1"/>
          <p:nvPr/>
        </p:nvSpPr>
        <p:spPr>
          <a:xfrm>
            <a:off x="4281742" y="3180096"/>
            <a:ext cx="1709122" cy="415498"/>
          </a:xfrm>
          <a:prstGeom prst="rect">
            <a:avLst/>
          </a:prstGeom>
          <a:noFill/>
        </p:spPr>
        <p:txBody>
          <a:bodyPr wrap="none" rtlCol="0">
            <a:spAutoFit/>
          </a:bodyPr>
          <a:lstStyle/>
          <a:p>
            <a:r>
              <a:rPr kumimoji="1" lang="ko-KR" altLang="en-US" sz="700" dirty="0">
                <a:solidFill>
                  <a:srgbClr val="000000"/>
                </a:solidFill>
              </a:rPr>
              <a:t>우울</a:t>
            </a:r>
            <a:r>
              <a:rPr kumimoji="1" lang="en-US" altLang="ko-KR" sz="700" dirty="0">
                <a:solidFill>
                  <a:srgbClr val="000000"/>
                </a:solidFill>
              </a:rPr>
              <a:t>/</a:t>
            </a:r>
            <a:r>
              <a:rPr kumimoji="1" lang="ko-KR" altLang="en-US" sz="700" dirty="0">
                <a:solidFill>
                  <a:srgbClr val="000000"/>
                </a:solidFill>
              </a:rPr>
              <a:t>좌절 </a:t>
            </a:r>
            <a:r>
              <a:rPr kumimoji="1" lang="en-US" altLang="ko-KR" sz="700" dirty="0">
                <a:solidFill>
                  <a:srgbClr val="000000"/>
                </a:solidFill>
              </a:rPr>
              <a:t>-&gt;</a:t>
            </a:r>
            <a:r>
              <a:rPr kumimoji="1" lang="ko-KR" altLang="en-US" sz="700" dirty="0">
                <a:solidFill>
                  <a:srgbClr val="000000"/>
                </a:solidFill>
              </a:rPr>
              <a:t> 우울</a:t>
            </a:r>
            <a:r>
              <a:rPr kumimoji="1" lang="en-US" altLang="ko-KR" sz="700" dirty="0">
                <a:solidFill>
                  <a:srgbClr val="000000"/>
                </a:solidFill>
              </a:rPr>
              <a:t>/</a:t>
            </a:r>
            <a:r>
              <a:rPr kumimoji="1" lang="ko-KR" altLang="en-US" sz="700" dirty="0">
                <a:solidFill>
                  <a:srgbClr val="000000"/>
                </a:solidFill>
              </a:rPr>
              <a:t>자살 카테고리</a:t>
            </a:r>
            <a:endParaRPr kumimoji="1" lang="en-US" altLang="ko-KR" sz="700" dirty="0">
              <a:solidFill>
                <a:srgbClr val="000000"/>
              </a:solidFill>
            </a:endParaRPr>
          </a:p>
          <a:p>
            <a:r>
              <a:rPr kumimoji="1" lang="ko-KR" altLang="en-US" sz="700" dirty="0">
                <a:solidFill>
                  <a:srgbClr val="000000"/>
                </a:solidFill>
              </a:rPr>
              <a:t>타인의 발화에서 분노</a:t>
            </a:r>
            <a:r>
              <a:rPr kumimoji="1" lang="en-US" altLang="ko-KR" sz="700" dirty="0">
                <a:solidFill>
                  <a:srgbClr val="000000"/>
                </a:solidFill>
              </a:rPr>
              <a:t>/</a:t>
            </a:r>
            <a:r>
              <a:rPr kumimoji="1" lang="ko-KR" altLang="en-US" sz="700" dirty="0">
                <a:solidFill>
                  <a:srgbClr val="000000"/>
                </a:solidFill>
              </a:rPr>
              <a:t>혐오 </a:t>
            </a:r>
            <a:r>
              <a:rPr kumimoji="1" lang="en-US" altLang="ko-KR" sz="700" dirty="0">
                <a:solidFill>
                  <a:srgbClr val="000000"/>
                </a:solidFill>
              </a:rPr>
              <a:t>-&gt;</a:t>
            </a:r>
            <a:r>
              <a:rPr kumimoji="1" lang="ko-KR" altLang="en-US" sz="700" dirty="0">
                <a:solidFill>
                  <a:srgbClr val="000000"/>
                </a:solidFill>
              </a:rPr>
              <a:t> 학교 폭력</a:t>
            </a:r>
            <a:endParaRPr kumimoji="1" lang="en-US" altLang="ko-KR" sz="700" dirty="0">
              <a:solidFill>
                <a:srgbClr val="000000"/>
              </a:solidFill>
            </a:endParaRPr>
          </a:p>
          <a:p>
            <a:r>
              <a:rPr kumimoji="1" lang="ko-KR" altLang="en-US" sz="700" dirty="0">
                <a:solidFill>
                  <a:srgbClr val="000000"/>
                </a:solidFill>
              </a:rPr>
              <a:t>본인의 발화에서 우울</a:t>
            </a:r>
            <a:r>
              <a:rPr kumimoji="1" lang="en-US" altLang="ko-KR" sz="700" dirty="0">
                <a:solidFill>
                  <a:srgbClr val="000000"/>
                </a:solidFill>
              </a:rPr>
              <a:t>/</a:t>
            </a:r>
            <a:r>
              <a:rPr kumimoji="1" lang="ko-KR" altLang="en-US" sz="700" dirty="0">
                <a:solidFill>
                  <a:srgbClr val="000000"/>
                </a:solidFill>
              </a:rPr>
              <a:t>공포 </a:t>
            </a:r>
            <a:r>
              <a:rPr kumimoji="1" lang="en-US" altLang="ko-KR" sz="700" dirty="0">
                <a:solidFill>
                  <a:srgbClr val="000000"/>
                </a:solidFill>
              </a:rPr>
              <a:t>-&gt;</a:t>
            </a:r>
            <a:r>
              <a:rPr kumimoji="1" lang="ko-KR" altLang="en-US" sz="700" dirty="0">
                <a:solidFill>
                  <a:srgbClr val="000000"/>
                </a:solidFill>
              </a:rPr>
              <a:t> 학교 폭력</a:t>
            </a:r>
          </a:p>
        </p:txBody>
      </p:sp>
      <mc:AlternateContent xmlns:mc="http://schemas.openxmlformats.org/markup-compatibility/2006" xmlns:a14="http://schemas.microsoft.com/office/drawing/2010/main">
        <mc:Choice Requires="a14">
          <p:sp>
            <p:nvSpPr>
              <p:cNvPr id="53" name="TextBox 52">
                <a:extLst>
                  <a:ext uri="{FF2B5EF4-FFF2-40B4-BE49-F238E27FC236}">
                    <a16:creationId xmlns="" xmlns:a16="http://schemas.microsoft.com/office/drawing/2014/main" id="{3D67E50D-D6A0-8B30-F458-8012CC79F9FE}"/>
                  </a:ext>
                </a:extLst>
              </p:cNvPr>
              <p:cNvSpPr txBox="1"/>
              <p:nvPr/>
            </p:nvSpPr>
            <p:spPr>
              <a:xfrm>
                <a:off x="906836" y="3610697"/>
                <a:ext cx="1427314"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CA" altLang="ko-KR" sz="1000" b="0" i="1" smtClean="0">
                          <a:solidFill>
                            <a:schemeClr val="bg2"/>
                          </a:solidFill>
                          <a:latin typeface="Cambria Math" panose="02040503050406030204" pitchFamily="18" charset="0"/>
                        </a:rPr>
                        <m:t>∗</m:t>
                      </m:r>
                      <m:r>
                        <a:rPr kumimoji="1" lang="ko-KR" altLang="en-US" sz="1000" b="0" i="1" smtClean="0">
                          <a:solidFill>
                            <a:schemeClr val="bg2"/>
                          </a:solidFill>
                          <a:latin typeface="Cambria Math" panose="02040503050406030204" pitchFamily="18" charset="0"/>
                        </a:rPr>
                        <m:t>가중치</m:t>
                      </m:r>
                      <m:r>
                        <a:rPr kumimoji="1" lang="ko-KR" altLang="en-US" sz="1000" b="0" i="1" smtClean="0">
                          <a:solidFill>
                            <a:schemeClr val="bg2"/>
                          </a:solidFill>
                          <a:latin typeface="Cambria Math" panose="02040503050406030204" pitchFamily="18" charset="0"/>
                        </a:rPr>
                        <m:t> : </m:t>
                      </m:r>
                      <m:sSub>
                        <m:sSubPr>
                          <m:ctrlPr>
                            <a:rPr kumimoji="1" lang="en-CA" altLang="ko-KR" sz="1000" i="1" smtClean="0">
                              <a:solidFill>
                                <a:schemeClr val="bg2"/>
                              </a:solidFill>
                              <a:latin typeface="Cambria Math" panose="02040503050406030204" pitchFamily="18" charset="0"/>
                            </a:rPr>
                          </m:ctrlPr>
                        </m:sSubPr>
                        <m:e>
                          <m:r>
                            <a:rPr kumimoji="1" lang="en-CA" altLang="ko-KR" sz="1000" i="1">
                              <a:solidFill>
                                <a:schemeClr val="bg2"/>
                              </a:solidFill>
                              <a:latin typeface="Cambria Math" panose="02040503050406030204" pitchFamily="18" charset="0"/>
                            </a:rPr>
                            <m:t>𝑤</m:t>
                          </m:r>
                        </m:e>
                        <m:sub>
                          <m:r>
                            <a:rPr kumimoji="1" lang="en-US" altLang="ko-KR" sz="1000" b="0" i="1" smtClean="0">
                              <a:solidFill>
                                <a:schemeClr val="bg2"/>
                              </a:solidFill>
                              <a:latin typeface="Cambria Math" panose="02040503050406030204" pitchFamily="18" charset="0"/>
                            </a:rPr>
                            <m:t>2</m:t>
                          </m:r>
                        </m:sub>
                      </m:sSub>
                      <m:r>
                        <a:rPr kumimoji="1" lang="en-US" altLang="ko-KR" sz="1000" b="0" i="1" smtClean="0">
                          <a:solidFill>
                            <a:schemeClr val="bg2"/>
                          </a:solidFill>
                          <a:latin typeface="Cambria Math" panose="02040503050406030204" pitchFamily="18" charset="0"/>
                        </a:rPr>
                        <m:t>&gt;</m:t>
                      </m:r>
                      <m:sSub>
                        <m:sSubPr>
                          <m:ctrlPr>
                            <a:rPr kumimoji="1" lang="en-CA" altLang="ko-KR" sz="1000" b="0" i="1" smtClean="0">
                              <a:solidFill>
                                <a:schemeClr val="bg2"/>
                              </a:solidFill>
                              <a:latin typeface="Cambria Math" panose="02040503050406030204" pitchFamily="18" charset="0"/>
                            </a:rPr>
                          </m:ctrlPr>
                        </m:sSubPr>
                        <m:e>
                          <m:r>
                            <a:rPr kumimoji="1" lang="en-CA" altLang="ko-KR" sz="1000" b="0" i="1" smtClean="0">
                              <a:solidFill>
                                <a:schemeClr val="bg2"/>
                              </a:solidFill>
                              <a:latin typeface="Cambria Math" panose="02040503050406030204" pitchFamily="18" charset="0"/>
                            </a:rPr>
                            <m:t>𝑤</m:t>
                          </m:r>
                        </m:e>
                        <m:sub>
                          <m:r>
                            <a:rPr kumimoji="1" lang="en-CA" altLang="ko-KR" sz="1000" b="0" i="1" smtClean="0">
                              <a:solidFill>
                                <a:schemeClr val="bg2"/>
                              </a:solidFill>
                              <a:latin typeface="Cambria Math" panose="02040503050406030204" pitchFamily="18" charset="0"/>
                            </a:rPr>
                            <m:t>1</m:t>
                          </m:r>
                        </m:sub>
                      </m:sSub>
                      <m:r>
                        <a:rPr kumimoji="1" lang="en-US" altLang="ko-KR" sz="1000" b="0" i="1" smtClean="0">
                          <a:solidFill>
                            <a:schemeClr val="bg2"/>
                          </a:solidFill>
                          <a:latin typeface="Cambria Math" panose="02040503050406030204" pitchFamily="18" charset="0"/>
                        </a:rPr>
                        <m:t>≫</m:t>
                      </m:r>
                      <m:sSub>
                        <m:sSubPr>
                          <m:ctrlPr>
                            <a:rPr kumimoji="1" lang="en-CA" altLang="ko-KR" sz="1000" i="1">
                              <a:solidFill>
                                <a:schemeClr val="bg2"/>
                              </a:solidFill>
                              <a:latin typeface="Cambria Math" panose="02040503050406030204" pitchFamily="18" charset="0"/>
                            </a:rPr>
                          </m:ctrlPr>
                        </m:sSubPr>
                        <m:e>
                          <m:r>
                            <a:rPr kumimoji="1" lang="en-CA" altLang="ko-KR" sz="1000" i="1">
                              <a:solidFill>
                                <a:schemeClr val="bg2"/>
                              </a:solidFill>
                              <a:latin typeface="Cambria Math" panose="02040503050406030204" pitchFamily="18" charset="0"/>
                            </a:rPr>
                            <m:t>𝑤</m:t>
                          </m:r>
                        </m:e>
                        <m:sub>
                          <m:r>
                            <a:rPr kumimoji="1" lang="en-US" altLang="ko-KR" sz="1000" b="0" i="1" smtClean="0">
                              <a:solidFill>
                                <a:schemeClr val="bg2"/>
                              </a:solidFill>
                              <a:latin typeface="Cambria Math" panose="02040503050406030204" pitchFamily="18" charset="0"/>
                            </a:rPr>
                            <m:t>3</m:t>
                          </m:r>
                        </m:sub>
                      </m:sSub>
                    </m:oMath>
                  </m:oMathPara>
                </a14:m>
                <a:endParaRPr kumimoji="1" lang="ko-KR" altLang="en-US" sz="1000" dirty="0">
                  <a:solidFill>
                    <a:schemeClr val="bg2"/>
                  </a:solidFill>
                </a:endParaRPr>
              </a:p>
            </p:txBody>
          </p:sp>
        </mc:Choice>
        <mc:Fallback xmlns="">
          <p:sp>
            <p:nvSpPr>
              <p:cNvPr id="53" name="TextBox 52">
                <a:extLst>
                  <a:ext uri="{FF2B5EF4-FFF2-40B4-BE49-F238E27FC236}">
                    <a16:creationId xmlns:a16="http://schemas.microsoft.com/office/drawing/2014/main" id="{3D67E50D-D6A0-8B30-F458-8012CC79F9FE}"/>
                  </a:ext>
                </a:extLst>
              </p:cNvPr>
              <p:cNvSpPr txBox="1">
                <a:spLocks noRot="1" noChangeAspect="1" noMove="1" noResize="1" noEditPoints="1" noAdjustHandles="1" noChangeArrowheads="1" noChangeShapeType="1" noTextEdit="1"/>
              </p:cNvSpPr>
              <p:nvPr/>
            </p:nvSpPr>
            <p:spPr>
              <a:xfrm>
                <a:off x="906836" y="3610697"/>
                <a:ext cx="1427314" cy="153888"/>
              </a:xfrm>
              <a:prstGeom prst="rect">
                <a:avLst/>
              </a:prstGeom>
              <a:blipFill>
                <a:blip r:embed="rId7"/>
                <a:stretch>
                  <a:fillRect l="-885" t="-15385" r="-885" b="-30769"/>
                </a:stretch>
              </a:blipFill>
            </p:spPr>
            <p:txBody>
              <a:bodyPr/>
              <a:lstStyle/>
              <a:p>
                <a:r>
                  <a:rPr lang="ko-KR" altLang="en-US">
                    <a:noFill/>
                  </a:rPr>
                  <a:t> </a:t>
                </a:r>
              </a:p>
            </p:txBody>
          </p:sp>
        </mc:Fallback>
      </mc:AlternateContent>
      <p:sp>
        <p:nvSpPr>
          <p:cNvPr id="54" name="직사각형 53">
            <a:extLst>
              <a:ext uri="{FF2B5EF4-FFF2-40B4-BE49-F238E27FC236}">
                <a16:creationId xmlns="" xmlns:a16="http://schemas.microsoft.com/office/drawing/2014/main" id="{4ABD74F4-3E6A-571B-976E-78D81197B988}"/>
              </a:ext>
            </a:extLst>
          </p:cNvPr>
          <p:cNvSpPr/>
          <p:nvPr/>
        </p:nvSpPr>
        <p:spPr>
          <a:xfrm>
            <a:off x="6196284" y="1554480"/>
            <a:ext cx="2146626" cy="4588961"/>
          </a:xfrm>
          <a:prstGeom prst="rect">
            <a:avLst/>
          </a:prstGeom>
          <a:noFill/>
          <a:ln>
            <a:solidFill>
              <a:schemeClr val="tx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56" name="직사각형 55">
            <a:extLst>
              <a:ext uri="{FF2B5EF4-FFF2-40B4-BE49-F238E27FC236}">
                <a16:creationId xmlns="" xmlns:a16="http://schemas.microsoft.com/office/drawing/2014/main" id="{A19BB779-F6EA-AC44-5536-BCF9BED98A42}"/>
              </a:ext>
            </a:extLst>
          </p:cNvPr>
          <p:cNvSpPr/>
          <p:nvPr/>
        </p:nvSpPr>
        <p:spPr>
          <a:xfrm>
            <a:off x="6196284" y="1558480"/>
            <a:ext cx="2146626" cy="2911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tLang="ko-KR" sz="1600" dirty="0">
                <a:solidFill>
                  <a:schemeClr val="bg1"/>
                </a:solidFill>
                <a:latin typeface="+mn-ea"/>
              </a:rPr>
              <a:t>Training</a:t>
            </a:r>
            <a:r>
              <a:rPr lang="en-US" altLang="ko-KR" sz="1600" dirty="0">
                <a:solidFill>
                  <a:schemeClr val="bg1"/>
                </a:solidFill>
                <a:latin typeface="+mn-ea"/>
              </a:rPr>
              <a:t> </a:t>
            </a:r>
            <a:r>
              <a:rPr lang="en-CA" altLang="ko-KR" sz="1600" dirty="0">
                <a:solidFill>
                  <a:schemeClr val="bg1"/>
                </a:solidFill>
                <a:latin typeface="+mn-ea"/>
              </a:rPr>
              <a:t>data</a:t>
            </a:r>
            <a:endParaRPr lang="ko-KR" altLang="en-US" sz="1600" dirty="0">
              <a:solidFill>
                <a:schemeClr val="bg1"/>
              </a:solidFill>
              <a:latin typeface="+mn-ea"/>
            </a:endParaRPr>
          </a:p>
        </p:txBody>
      </p:sp>
      <p:pic>
        <p:nvPicPr>
          <p:cNvPr id="2050" name="Picture 2" descr="NIA AI Hub - YouTube">
            <a:extLst>
              <a:ext uri="{FF2B5EF4-FFF2-40B4-BE49-F238E27FC236}">
                <a16:creationId xmlns="" xmlns:a16="http://schemas.microsoft.com/office/drawing/2014/main" id="{6F5D3677-42DE-8ADC-0B14-9585C5ACAC28}"/>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34225" b="35835"/>
          <a:stretch/>
        </p:blipFill>
        <p:spPr bwMode="auto">
          <a:xfrm>
            <a:off x="6462226" y="2648816"/>
            <a:ext cx="1614742" cy="483453"/>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 xmlns:a16="http://schemas.microsoft.com/office/drawing/2014/main" id="{F260CEE8-23B1-C3B6-8DB8-A8A5CE31C8A1}"/>
              </a:ext>
            </a:extLst>
          </p:cNvPr>
          <p:cNvSpPr txBox="1"/>
          <p:nvPr/>
        </p:nvSpPr>
        <p:spPr>
          <a:xfrm>
            <a:off x="6520033" y="3226503"/>
            <a:ext cx="1470274" cy="369332"/>
          </a:xfrm>
          <a:prstGeom prst="rect">
            <a:avLst/>
          </a:prstGeom>
          <a:noFill/>
        </p:spPr>
        <p:txBody>
          <a:bodyPr wrap="none" rtlCol="0">
            <a:spAutoFit/>
          </a:bodyPr>
          <a:lstStyle/>
          <a:p>
            <a:pPr algn="ctr"/>
            <a:r>
              <a:rPr kumimoji="1" lang="ko-KR" altLang="en-US" sz="900" dirty="0">
                <a:solidFill>
                  <a:srgbClr val="000000"/>
                </a:solidFill>
              </a:rPr>
              <a:t>한국어 </a:t>
            </a:r>
            <a:r>
              <a:rPr kumimoji="1" lang="en-CA" altLang="ko-KR" sz="900" dirty="0" err="1">
                <a:solidFill>
                  <a:srgbClr val="000000"/>
                </a:solidFill>
              </a:rPr>
              <a:t>sns</a:t>
            </a:r>
            <a:r>
              <a:rPr kumimoji="1" lang="ko-KR" altLang="en-US" sz="900" dirty="0">
                <a:solidFill>
                  <a:srgbClr val="000000"/>
                </a:solidFill>
              </a:rPr>
              <a:t>데이터</a:t>
            </a:r>
            <a:endParaRPr kumimoji="1" lang="en-US" altLang="ko-KR" sz="900" dirty="0">
              <a:solidFill>
                <a:srgbClr val="000000"/>
              </a:solidFill>
            </a:endParaRPr>
          </a:p>
          <a:p>
            <a:pPr algn="ctr"/>
            <a:r>
              <a:rPr kumimoji="1" lang="ko-KR" altLang="en-US" sz="900" dirty="0">
                <a:solidFill>
                  <a:srgbClr val="000000"/>
                </a:solidFill>
              </a:rPr>
              <a:t>한국어 </a:t>
            </a:r>
            <a:r>
              <a:rPr kumimoji="1" lang="ko-KR" altLang="en-US" sz="900" dirty="0" err="1">
                <a:solidFill>
                  <a:srgbClr val="000000"/>
                </a:solidFill>
              </a:rPr>
              <a:t>멀티턴</a:t>
            </a:r>
            <a:r>
              <a:rPr kumimoji="1" lang="ko-KR" altLang="en-US" sz="900" dirty="0">
                <a:solidFill>
                  <a:srgbClr val="000000"/>
                </a:solidFill>
              </a:rPr>
              <a:t> 대화 데이터</a:t>
            </a:r>
            <a:endParaRPr kumimoji="1" lang="en-US" altLang="ko-KR" sz="900" dirty="0">
              <a:solidFill>
                <a:srgbClr val="000000"/>
              </a:solidFill>
            </a:endParaRPr>
          </a:p>
        </p:txBody>
      </p:sp>
      <p:pic>
        <p:nvPicPr>
          <p:cNvPr id="2052" name="Picture 4" descr="UBC GitHub Instructor Guide | Learning Technology Hub">
            <a:extLst>
              <a:ext uri="{FF2B5EF4-FFF2-40B4-BE49-F238E27FC236}">
                <a16:creationId xmlns="" xmlns:a16="http://schemas.microsoft.com/office/drawing/2014/main" id="{C61E3E40-1420-78C5-90F1-333731B53D4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09751" y="3782028"/>
            <a:ext cx="1295086" cy="725248"/>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10" descr="줄임표 PNG 이미지 | PNGWing">
            <a:extLst>
              <a:ext uri="{FF2B5EF4-FFF2-40B4-BE49-F238E27FC236}">
                <a16:creationId xmlns="" xmlns:a16="http://schemas.microsoft.com/office/drawing/2014/main" id="{AA03BC85-7EE6-B439-AB62-8C1E48FA68E9}"/>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9778" b="89778" l="2667" r="94667">
                        <a14:foregroundMark x1="10667" y1="48889" x2="10667" y2="48889"/>
                        <a14:foregroundMark x1="87556" y1="50667" x2="87556" y2="50667"/>
                        <a14:foregroundMark x1="94667" y1="50222" x2="94667" y2="50222"/>
                        <a14:foregroundMark x1="2667" y1="53333" x2="2667"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7544437" y="3952542"/>
            <a:ext cx="324000" cy="324000"/>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 xmlns:a16="http://schemas.microsoft.com/office/drawing/2014/main" id="{88C9EB3E-C6F7-6B1E-D9D0-87FC28FCC024}"/>
              </a:ext>
            </a:extLst>
          </p:cNvPr>
          <p:cNvSpPr txBox="1"/>
          <p:nvPr/>
        </p:nvSpPr>
        <p:spPr>
          <a:xfrm>
            <a:off x="6712396" y="4630291"/>
            <a:ext cx="1114408" cy="507831"/>
          </a:xfrm>
          <a:prstGeom prst="rect">
            <a:avLst/>
          </a:prstGeom>
          <a:noFill/>
        </p:spPr>
        <p:txBody>
          <a:bodyPr wrap="none" rtlCol="0">
            <a:spAutoFit/>
          </a:bodyPr>
          <a:lstStyle/>
          <a:p>
            <a:pPr algn="ctr"/>
            <a:r>
              <a:rPr kumimoji="1" lang="ko-KR" altLang="en-US" sz="900" dirty="0">
                <a:solidFill>
                  <a:srgbClr val="000000"/>
                </a:solidFill>
              </a:rPr>
              <a:t>한국어 혐오 데이터</a:t>
            </a:r>
            <a:endParaRPr kumimoji="1" lang="en-US" altLang="ko-KR" sz="900" dirty="0">
              <a:solidFill>
                <a:srgbClr val="000000"/>
              </a:solidFill>
            </a:endParaRPr>
          </a:p>
          <a:p>
            <a:pPr algn="ctr"/>
            <a:r>
              <a:rPr kumimoji="1" lang="ko-KR" altLang="en-US" sz="900" dirty="0">
                <a:solidFill>
                  <a:srgbClr val="000000"/>
                </a:solidFill>
              </a:rPr>
              <a:t>욕설 데이터셋</a:t>
            </a:r>
            <a:endParaRPr kumimoji="1" lang="en-US" altLang="ko-KR" sz="900" dirty="0">
              <a:solidFill>
                <a:srgbClr val="000000"/>
              </a:solidFill>
            </a:endParaRPr>
          </a:p>
          <a:p>
            <a:pPr algn="ctr"/>
            <a:r>
              <a:rPr kumimoji="1" lang="ko-KR" altLang="en-US" sz="900" dirty="0">
                <a:solidFill>
                  <a:srgbClr val="000000"/>
                </a:solidFill>
              </a:rPr>
              <a:t>혐오 데이터셋</a:t>
            </a:r>
            <a:endParaRPr kumimoji="1" lang="en-US" altLang="ko-KR" sz="900" dirty="0">
              <a:solidFill>
                <a:srgbClr val="000000"/>
              </a:solidFill>
            </a:endParaRPr>
          </a:p>
        </p:txBody>
      </p:sp>
      <p:sp>
        <p:nvSpPr>
          <p:cNvPr id="66" name="직사각형 65">
            <a:extLst>
              <a:ext uri="{FF2B5EF4-FFF2-40B4-BE49-F238E27FC236}">
                <a16:creationId xmlns="" xmlns:a16="http://schemas.microsoft.com/office/drawing/2014/main" id="{7B7FC2C5-3AC1-71E3-E210-9C66BAF9B921}"/>
              </a:ext>
            </a:extLst>
          </p:cNvPr>
          <p:cNvSpPr/>
          <p:nvPr/>
        </p:nvSpPr>
        <p:spPr>
          <a:xfrm>
            <a:off x="8548331" y="1564001"/>
            <a:ext cx="2832535" cy="4578859"/>
          </a:xfrm>
          <a:prstGeom prst="rect">
            <a:avLst/>
          </a:prstGeom>
          <a:noFill/>
          <a:ln>
            <a:solidFill>
              <a:schemeClr val="tx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67" name="직사각형 66">
            <a:extLst>
              <a:ext uri="{FF2B5EF4-FFF2-40B4-BE49-F238E27FC236}">
                <a16:creationId xmlns="" xmlns:a16="http://schemas.microsoft.com/office/drawing/2014/main" id="{5930DD53-29E9-B267-8601-01F73EB00F49}"/>
              </a:ext>
            </a:extLst>
          </p:cNvPr>
          <p:cNvSpPr/>
          <p:nvPr/>
        </p:nvSpPr>
        <p:spPr>
          <a:xfrm>
            <a:off x="8548330" y="1554586"/>
            <a:ext cx="2832535" cy="2941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tLang="ko-KR" sz="1600" dirty="0">
                <a:solidFill>
                  <a:prstClr val="white"/>
                </a:solidFill>
                <a:latin typeface="+mn-ea"/>
              </a:rPr>
              <a:t>Target</a:t>
            </a:r>
            <a:endParaRPr lang="ko-KR" altLang="en-US" sz="1600" dirty="0">
              <a:solidFill>
                <a:prstClr val="white"/>
              </a:solidFill>
              <a:latin typeface="+mn-ea"/>
            </a:endParaRPr>
          </a:p>
        </p:txBody>
      </p:sp>
      <p:pic>
        <p:nvPicPr>
          <p:cNvPr id="68" name="Picture 2" descr="AICC 온프레미스] 구축형 AI컨택센터로 고객상담 업무 효율화 | LG U+">
            <a:extLst>
              <a:ext uri="{FF2B5EF4-FFF2-40B4-BE49-F238E27FC236}">
                <a16:creationId xmlns="" xmlns:a16="http://schemas.microsoft.com/office/drawing/2014/main" id="{D7CAAB07-83B2-7245-8E89-20EFE5C27FDA}"/>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7902" t="48466" r="86467" b="40639"/>
          <a:stretch/>
        </p:blipFill>
        <p:spPr bwMode="auto">
          <a:xfrm>
            <a:off x="10418296" y="2191762"/>
            <a:ext cx="500063" cy="557208"/>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68">
            <a:extLst>
              <a:ext uri="{FF2B5EF4-FFF2-40B4-BE49-F238E27FC236}">
                <a16:creationId xmlns="" xmlns:a16="http://schemas.microsoft.com/office/drawing/2014/main" id="{E8FFDCF5-2322-288C-94D4-19915659A3FD}"/>
              </a:ext>
            </a:extLst>
          </p:cNvPr>
          <p:cNvSpPr txBox="1"/>
          <p:nvPr/>
        </p:nvSpPr>
        <p:spPr>
          <a:xfrm>
            <a:off x="10176848" y="2797362"/>
            <a:ext cx="982961" cy="246221"/>
          </a:xfrm>
          <a:prstGeom prst="rect">
            <a:avLst/>
          </a:prstGeom>
          <a:noFill/>
        </p:spPr>
        <p:txBody>
          <a:bodyPr wrap="none" rtlCol="0">
            <a:spAutoFit/>
          </a:bodyPr>
          <a:lstStyle/>
          <a:p>
            <a:r>
              <a:rPr kumimoji="1" lang="en-CA" altLang="ko-KR" sz="1000" dirty="0">
                <a:solidFill>
                  <a:srgbClr val="000000"/>
                </a:solidFill>
              </a:rPr>
              <a:t>SNS</a:t>
            </a:r>
            <a:r>
              <a:rPr kumimoji="1" lang="ko-KR" altLang="en-US" sz="1000" dirty="0">
                <a:solidFill>
                  <a:srgbClr val="000000"/>
                </a:solidFill>
              </a:rPr>
              <a:t> 대화내용</a:t>
            </a:r>
          </a:p>
        </p:txBody>
      </p:sp>
      <p:pic>
        <p:nvPicPr>
          <p:cNvPr id="70" name="Picture 12" descr="검색 아이콘 벡터 돋보기 연구 루페 기호 돋보기 기호 neumorphism 스타일 벡터 EPS 10 | 프리미엄 벡터">
            <a:extLst>
              <a:ext uri="{FF2B5EF4-FFF2-40B4-BE49-F238E27FC236}">
                <a16:creationId xmlns="" xmlns:a16="http://schemas.microsoft.com/office/drawing/2014/main" id="{2B18F942-8F3B-8CD2-451E-519D563C41E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077922" y="2102035"/>
            <a:ext cx="646935" cy="646935"/>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a:extLst>
              <a:ext uri="{FF2B5EF4-FFF2-40B4-BE49-F238E27FC236}">
                <a16:creationId xmlns="" xmlns:a16="http://schemas.microsoft.com/office/drawing/2014/main" id="{1CE64D77-4AF0-D759-C0E9-728202FDAD0A}"/>
              </a:ext>
            </a:extLst>
          </p:cNvPr>
          <p:cNvSpPr txBox="1"/>
          <p:nvPr/>
        </p:nvSpPr>
        <p:spPr>
          <a:xfrm>
            <a:off x="8850597" y="2797362"/>
            <a:ext cx="1101584" cy="246221"/>
          </a:xfrm>
          <a:prstGeom prst="rect">
            <a:avLst/>
          </a:prstGeom>
          <a:noFill/>
        </p:spPr>
        <p:txBody>
          <a:bodyPr wrap="none" rtlCol="0">
            <a:spAutoFit/>
          </a:bodyPr>
          <a:lstStyle/>
          <a:p>
            <a:r>
              <a:rPr kumimoji="1" lang="ko-KR" altLang="en-US" sz="1000" dirty="0">
                <a:solidFill>
                  <a:srgbClr val="000000"/>
                </a:solidFill>
              </a:rPr>
              <a:t>인터넷 검색 기록</a:t>
            </a:r>
          </a:p>
        </p:txBody>
      </p:sp>
      <p:sp>
        <p:nvSpPr>
          <p:cNvPr id="72" name="TextBox 71">
            <a:extLst>
              <a:ext uri="{FF2B5EF4-FFF2-40B4-BE49-F238E27FC236}">
                <a16:creationId xmlns="" xmlns:a16="http://schemas.microsoft.com/office/drawing/2014/main" id="{5E02D0E5-DF41-731D-F9FC-A76D913A9BB0}"/>
              </a:ext>
            </a:extLst>
          </p:cNvPr>
          <p:cNvSpPr txBox="1"/>
          <p:nvPr/>
        </p:nvSpPr>
        <p:spPr>
          <a:xfrm>
            <a:off x="8612246" y="3197746"/>
            <a:ext cx="2678938" cy="762645"/>
          </a:xfrm>
          <a:prstGeom prst="rect">
            <a:avLst/>
          </a:prstGeom>
          <a:noFill/>
        </p:spPr>
        <p:txBody>
          <a:bodyPr wrap="none" rtlCol="0">
            <a:spAutoFit/>
          </a:bodyPr>
          <a:lstStyle/>
          <a:p>
            <a:pPr marL="171450" indent="-171450">
              <a:lnSpc>
                <a:spcPct val="150000"/>
              </a:lnSpc>
              <a:buFont typeface="Arial" panose="020B0604020202020204" pitchFamily="34" charset="0"/>
              <a:buChar char="•"/>
            </a:pPr>
            <a:r>
              <a:rPr kumimoji="1" lang="ko-KR" altLang="en-US" sz="1000" dirty="0">
                <a:solidFill>
                  <a:srgbClr val="000000"/>
                </a:solidFill>
              </a:rPr>
              <a:t>사용자 </a:t>
            </a:r>
            <a:r>
              <a:rPr kumimoji="1" lang="en-US" altLang="ko-KR" sz="1000" dirty="0">
                <a:solidFill>
                  <a:srgbClr val="000000"/>
                </a:solidFill>
              </a:rPr>
              <a:t>local</a:t>
            </a:r>
            <a:r>
              <a:rPr kumimoji="1" lang="ko-KR" altLang="en-US" sz="1000" dirty="0">
                <a:solidFill>
                  <a:srgbClr val="000000"/>
                </a:solidFill>
              </a:rPr>
              <a:t> </a:t>
            </a:r>
            <a:r>
              <a:rPr kumimoji="1" lang="en-CA" altLang="ko-KR" sz="1000" dirty="0">
                <a:solidFill>
                  <a:srgbClr val="000000"/>
                </a:solidFill>
              </a:rPr>
              <a:t>data</a:t>
            </a:r>
            <a:r>
              <a:rPr kumimoji="1" lang="ko-KR" altLang="en-US" sz="1000" dirty="0" err="1">
                <a:solidFill>
                  <a:srgbClr val="000000"/>
                </a:solidFill>
              </a:rPr>
              <a:t>를</a:t>
            </a:r>
            <a:r>
              <a:rPr kumimoji="1" lang="ko-KR" altLang="en-US" sz="1000" dirty="0">
                <a:solidFill>
                  <a:srgbClr val="000000"/>
                </a:solidFill>
              </a:rPr>
              <a:t> 활용</a:t>
            </a:r>
            <a:endParaRPr kumimoji="1" lang="en-US" altLang="ko-KR" sz="1000" dirty="0">
              <a:solidFill>
                <a:srgbClr val="000000"/>
              </a:solidFill>
            </a:endParaRPr>
          </a:p>
          <a:p>
            <a:pPr marL="171450" indent="-171450">
              <a:lnSpc>
                <a:spcPct val="150000"/>
              </a:lnSpc>
              <a:buFont typeface="Arial" panose="020B0604020202020204" pitchFamily="34" charset="0"/>
              <a:buChar char="•"/>
            </a:pPr>
            <a:r>
              <a:rPr kumimoji="1" lang="ko-KR" altLang="en-US" sz="1000" dirty="0">
                <a:solidFill>
                  <a:srgbClr val="000000"/>
                </a:solidFill>
              </a:rPr>
              <a:t>서버에 별도 저장 없음</a:t>
            </a:r>
            <a:endParaRPr kumimoji="1" lang="en-US" altLang="ko-KR" sz="1000" dirty="0">
              <a:solidFill>
                <a:srgbClr val="000000"/>
              </a:solidFill>
            </a:endParaRPr>
          </a:p>
          <a:p>
            <a:pPr marL="171450" indent="-171450">
              <a:lnSpc>
                <a:spcPct val="150000"/>
              </a:lnSpc>
              <a:buFont typeface="Arial" panose="020B0604020202020204" pitchFamily="34" charset="0"/>
              <a:buChar char="•"/>
            </a:pPr>
            <a:r>
              <a:rPr kumimoji="1" lang="ko-KR" altLang="en-US" sz="1000" dirty="0">
                <a:solidFill>
                  <a:srgbClr val="000000"/>
                </a:solidFill>
              </a:rPr>
              <a:t>부모 통지 서비스도 카테고리와 위험정도만</a:t>
            </a:r>
          </a:p>
        </p:txBody>
      </p:sp>
      <p:pic>
        <p:nvPicPr>
          <p:cNvPr id="2054" name="Picture 6" descr="마크굿의 아이콘(손그림) 로열티 무료 사진, 그림, 이미지 그리고 스톡포토그래피. Image 154456570">
            <a:extLst>
              <a:ext uri="{FF2B5EF4-FFF2-40B4-BE49-F238E27FC236}">
                <a16:creationId xmlns="" xmlns:a16="http://schemas.microsoft.com/office/drawing/2014/main" id="{20F9B4F0-C94C-1018-CCFD-CC35A7607B91}"/>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181083" y="4235389"/>
            <a:ext cx="543774" cy="543774"/>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6" descr="마크굿의 아이콘(손그림) 로열티 무료 사진, 그림, 이미지 그리고 스톡포토그래피. Image 154456570">
            <a:extLst>
              <a:ext uri="{FF2B5EF4-FFF2-40B4-BE49-F238E27FC236}">
                <a16:creationId xmlns="" xmlns:a16="http://schemas.microsoft.com/office/drawing/2014/main" id="{0411979B-E2D8-E749-6901-3F71AB184825}"/>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10800000">
            <a:off x="10009087" y="4235389"/>
            <a:ext cx="543774" cy="543774"/>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a:extLst>
              <a:ext uri="{FF2B5EF4-FFF2-40B4-BE49-F238E27FC236}">
                <a16:creationId xmlns="" xmlns:a16="http://schemas.microsoft.com/office/drawing/2014/main" id="{F4C236FA-5641-4A11-8254-87B160C737A3}"/>
              </a:ext>
            </a:extLst>
          </p:cNvPr>
          <p:cNvSpPr txBox="1"/>
          <p:nvPr/>
        </p:nvSpPr>
        <p:spPr>
          <a:xfrm>
            <a:off x="9082133" y="4924163"/>
            <a:ext cx="1566454" cy="230832"/>
          </a:xfrm>
          <a:prstGeom prst="rect">
            <a:avLst/>
          </a:prstGeom>
          <a:noFill/>
        </p:spPr>
        <p:txBody>
          <a:bodyPr wrap="none" rtlCol="0">
            <a:spAutoFit/>
          </a:bodyPr>
          <a:lstStyle/>
          <a:p>
            <a:r>
              <a:rPr kumimoji="1" lang="en-CA" altLang="ko-KR" sz="900" dirty="0">
                <a:solidFill>
                  <a:srgbClr val="000000"/>
                </a:solidFill>
              </a:rPr>
              <a:t>User Feedback </a:t>
            </a:r>
            <a:r>
              <a:rPr kumimoji="1" lang="ko-KR" altLang="en-US" sz="900" dirty="0">
                <a:solidFill>
                  <a:srgbClr val="000000"/>
                </a:solidFill>
              </a:rPr>
              <a:t>추가 학습</a:t>
            </a:r>
          </a:p>
        </p:txBody>
      </p:sp>
      <p:pic>
        <p:nvPicPr>
          <p:cNvPr id="76" name="Picture 10" descr="무료로 다운로드 가능한 체크 아이콘 벡터 &amp; 일러스트 | Freepik">
            <a:extLst>
              <a:ext uri="{FF2B5EF4-FFF2-40B4-BE49-F238E27FC236}">
                <a16:creationId xmlns="" xmlns:a16="http://schemas.microsoft.com/office/drawing/2014/main" id="{9142A09A-8DD0-CC03-ABFB-871F8C8BA748}"/>
              </a:ext>
            </a:extLst>
          </p:cNvPr>
          <p:cNvPicPr>
            <a:picLocks noChangeAspect="1" noChangeArrowheads="1"/>
          </p:cNvPicPr>
          <p:nvPr/>
        </p:nvPicPr>
        <p:blipFill rotWithShape="1">
          <a:blip r:embed="rId15" cstate="print">
            <a:extLst>
              <a:ext uri="{BEBA8EAE-BF5A-486C-A8C5-ECC9F3942E4B}">
                <a14:imgProps xmlns:a14="http://schemas.microsoft.com/office/drawing/2010/main">
                  <a14:imgLayer r:embed="rId16">
                    <a14:imgEffect>
                      <a14:backgroundRemoval t="5112" b="47125" l="8307" r="53994">
                        <a14:foregroundMark x1="52077" y1="8786" x2="52077" y2="8786"/>
                        <a14:foregroundMark x1="53994" y1="8466" x2="53994" y2="8466"/>
                        <a14:foregroundMark x1="24760" y1="47125" x2="24760" y2="47125"/>
                      </a14:backgroundRemoval>
                    </a14:imgEffect>
                  </a14:imgLayer>
                </a14:imgProps>
              </a:ext>
              <a:ext uri="{28A0092B-C50C-407E-A947-70E740481C1C}">
                <a14:useLocalDpi xmlns:a14="http://schemas.microsoft.com/office/drawing/2010/main" val="0"/>
              </a:ext>
            </a:extLst>
          </a:blip>
          <a:srcRect l="3127" r="43942" b="48545"/>
          <a:stretch/>
        </p:blipFill>
        <p:spPr bwMode="auto">
          <a:xfrm>
            <a:off x="8651338" y="4379279"/>
            <a:ext cx="368378" cy="358108"/>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0" descr="무료로 다운로드 가능한 체크 아이콘 벡터 &amp; 일러스트 | Freepik">
            <a:extLst>
              <a:ext uri="{FF2B5EF4-FFF2-40B4-BE49-F238E27FC236}">
                <a16:creationId xmlns="" xmlns:a16="http://schemas.microsoft.com/office/drawing/2014/main" id="{8D11AC23-FECF-BFA5-8F64-368690FEC5FA}"/>
              </a:ext>
            </a:extLst>
          </p:cNvPr>
          <p:cNvPicPr>
            <a:picLocks noChangeAspect="1" noChangeArrowheads="1"/>
          </p:cNvPicPr>
          <p:nvPr/>
        </p:nvPicPr>
        <p:blipFill rotWithShape="1">
          <a:blip r:embed="rId15" cstate="print">
            <a:extLst>
              <a:ext uri="{BEBA8EAE-BF5A-486C-A8C5-ECC9F3942E4B}">
                <a14:imgProps xmlns:a14="http://schemas.microsoft.com/office/drawing/2010/main">
                  <a14:imgLayer r:embed="rId16">
                    <a14:imgEffect>
                      <a14:backgroundRemoval t="5112" b="47125" l="8307" r="53994">
                        <a14:foregroundMark x1="52077" y1="8786" x2="52077" y2="8786"/>
                        <a14:foregroundMark x1="53994" y1="8466" x2="53994" y2="8466"/>
                        <a14:foregroundMark x1="24760" y1="47125" x2="24760" y2="47125"/>
                      </a14:backgroundRemoval>
                    </a14:imgEffect>
                  </a14:imgLayer>
                </a14:imgProps>
              </a:ext>
              <a:ext uri="{28A0092B-C50C-407E-A947-70E740481C1C}">
                <a14:useLocalDpi xmlns:a14="http://schemas.microsoft.com/office/drawing/2010/main" val="0"/>
              </a:ext>
            </a:extLst>
          </a:blip>
          <a:srcRect l="3127" r="43942" b="48545"/>
          <a:stretch/>
        </p:blipFill>
        <p:spPr bwMode="auto">
          <a:xfrm>
            <a:off x="8645746" y="5371021"/>
            <a:ext cx="368378" cy="358108"/>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79">
            <a:extLst>
              <a:ext uri="{FF2B5EF4-FFF2-40B4-BE49-F238E27FC236}">
                <a16:creationId xmlns="" xmlns:a16="http://schemas.microsoft.com/office/drawing/2014/main" id="{B908DF4C-816D-AA01-C87F-36D11CD5198C}"/>
              </a:ext>
            </a:extLst>
          </p:cNvPr>
          <p:cNvSpPr txBox="1"/>
          <p:nvPr/>
        </p:nvSpPr>
        <p:spPr>
          <a:xfrm>
            <a:off x="9082133" y="5435863"/>
            <a:ext cx="2021707" cy="369332"/>
          </a:xfrm>
          <a:prstGeom prst="rect">
            <a:avLst/>
          </a:prstGeom>
          <a:noFill/>
        </p:spPr>
        <p:txBody>
          <a:bodyPr wrap="none" rtlCol="0">
            <a:spAutoFit/>
          </a:bodyPr>
          <a:lstStyle/>
          <a:p>
            <a:r>
              <a:rPr kumimoji="1" lang="ko-KR" altLang="en-US" sz="900" dirty="0">
                <a:solidFill>
                  <a:srgbClr val="000000"/>
                </a:solidFill>
              </a:rPr>
              <a:t>동의 고객 대상</a:t>
            </a:r>
            <a:r>
              <a:rPr kumimoji="1" lang="en-US" altLang="ko-KR" sz="900" dirty="0">
                <a:solidFill>
                  <a:srgbClr val="000000"/>
                </a:solidFill>
              </a:rPr>
              <a:t>,</a:t>
            </a:r>
            <a:r>
              <a:rPr kumimoji="1" lang="ko-KR" altLang="en-US" sz="900" dirty="0">
                <a:solidFill>
                  <a:srgbClr val="000000"/>
                </a:solidFill>
              </a:rPr>
              <a:t> </a:t>
            </a:r>
            <a:r>
              <a:rPr kumimoji="1" lang="ko-KR" altLang="en-US" sz="900" dirty="0" err="1">
                <a:solidFill>
                  <a:srgbClr val="000000"/>
                </a:solidFill>
              </a:rPr>
              <a:t>마스킹</a:t>
            </a:r>
            <a:r>
              <a:rPr kumimoji="1" lang="ko-KR" altLang="en-US" sz="900" dirty="0">
                <a:solidFill>
                  <a:srgbClr val="000000"/>
                </a:solidFill>
              </a:rPr>
              <a:t> 된 대화 데이터</a:t>
            </a:r>
            <a:endParaRPr kumimoji="1" lang="en-US" altLang="ko-KR" sz="900" dirty="0">
              <a:solidFill>
                <a:srgbClr val="000000"/>
              </a:solidFill>
            </a:endParaRPr>
          </a:p>
          <a:p>
            <a:r>
              <a:rPr kumimoji="1" lang="ko-KR" altLang="en-US" sz="900" dirty="0">
                <a:solidFill>
                  <a:srgbClr val="000000"/>
                </a:solidFill>
              </a:rPr>
              <a:t>추가 학습 데이터로 활용</a:t>
            </a:r>
          </a:p>
        </p:txBody>
      </p:sp>
      <p:sp>
        <p:nvSpPr>
          <p:cNvPr id="3" name="TextBox 2">
            <a:extLst>
              <a:ext uri="{FF2B5EF4-FFF2-40B4-BE49-F238E27FC236}">
                <a16:creationId xmlns="" xmlns:a16="http://schemas.microsoft.com/office/drawing/2014/main" id="{E20740AE-6B6F-6BDE-1BFE-8CC34425E7D3}"/>
              </a:ext>
            </a:extLst>
          </p:cNvPr>
          <p:cNvSpPr txBox="1"/>
          <p:nvPr/>
        </p:nvSpPr>
        <p:spPr>
          <a:xfrm>
            <a:off x="1258074" y="917428"/>
            <a:ext cx="1404231" cy="454933"/>
          </a:xfrm>
          <a:prstGeom prst="rect">
            <a:avLst/>
          </a:prstGeom>
          <a:noFill/>
        </p:spPr>
        <p:txBody>
          <a:bodyPr wrap="none" lIns="0" tIns="0" rIns="0" bIns="0" rtlCol="0">
            <a:spAutoFit/>
          </a:bodyPr>
          <a:lstStyle/>
          <a:p>
            <a:pPr>
              <a:lnSpc>
                <a:spcPct val="110000"/>
              </a:lnSpc>
            </a:pPr>
            <a:r>
              <a:rPr lang="ko-KR" altLang="en-US" sz="2800" spc="-70" dirty="0">
                <a:ln>
                  <a:solidFill>
                    <a:schemeClr val="accent1">
                      <a:alpha val="0"/>
                    </a:schemeClr>
                  </a:solidFill>
                </a:ln>
                <a:solidFill>
                  <a:schemeClr val="bg2"/>
                </a:solidFill>
                <a:latin typeface="나눔스퀘어 네오 Heavy" panose="00000A00000000000000" pitchFamily="2" charset="-127"/>
                <a:ea typeface="나눔스퀘어 네오 Heavy" panose="00000A00000000000000" pitchFamily="2" charset="-127"/>
              </a:rPr>
              <a:t>주요 기술</a:t>
            </a:r>
          </a:p>
        </p:txBody>
      </p:sp>
      <p:sp>
        <p:nvSpPr>
          <p:cNvPr id="4" name="TextBox 3">
            <a:extLst>
              <a:ext uri="{FF2B5EF4-FFF2-40B4-BE49-F238E27FC236}">
                <a16:creationId xmlns="" xmlns:a16="http://schemas.microsoft.com/office/drawing/2014/main" id="{43BCC098-465E-799C-564F-EBD6AB8F93B6}"/>
              </a:ext>
            </a:extLst>
          </p:cNvPr>
          <p:cNvSpPr txBox="1"/>
          <p:nvPr/>
        </p:nvSpPr>
        <p:spPr>
          <a:xfrm>
            <a:off x="1258074" y="633807"/>
            <a:ext cx="1801775" cy="215444"/>
          </a:xfrm>
          <a:prstGeom prst="rect">
            <a:avLst/>
          </a:prstGeom>
          <a:noFill/>
        </p:spPr>
        <p:txBody>
          <a:bodyPr wrap="none" lIns="0" tIns="0" rIns="0" bIns="0" rtlCol="0">
            <a:spAutoFit/>
          </a:bodyPr>
          <a:lstStyle>
            <a:defPPr>
              <a:defRPr lang="ko-KR"/>
            </a:defPPr>
            <a:lvl1pPr>
              <a:defRPr sz="1400" spc="-100">
                <a:ln>
                  <a:solidFill>
                    <a:schemeClr val="accent1">
                      <a:alpha val="0"/>
                    </a:schemeClr>
                  </a:solidFill>
                </a:ln>
                <a:solidFill>
                  <a:schemeClr val="accent1"/>
                </a:solidFill>
                <a:latin typeface="나눔스퀘어 네오 ExtraBold" panose="00000900000000000000" pitchFamily="2" charset="-127"/>
                <a:ea typeface="나눔스퀘어 네오 ExtraBold" panose="00000900000000000000" pitchFamily="2" charset="-127"/>
              </a:defRPr>
            </a:lvl1pPr>
          </a:lstStyle>
          <a:p>
            <a:r>
              <a:rPr lang="ko-KR" altLang="en-US" dirty="0">
                <a:solidFill>
                  <a:schemeClr val="tx2"/>
                </a:solidFill>
              </a:rPr>
              <a:t>서비스 </a:t>
            </a:r>
            <a:r>
              <a:rPr lang="en-US" altLang="ko-KR" dirty="0">
                <a:solidFill>
                  <a:schemeClr val="tx2"/>
                </a:solidFill>
              </a:rPr>
              <a:t>–</a:t>
            </a:r>
            <a:r>
              <a:rPr lang="ko-KR" altLang="en-US" dirty="0">
                <a:solidFill>
                  <a:schemeClr val="tx2"/>
                </a:solidFill>
              </a:rPr>
              <a:t> 주요기능 및 기술</a:t>
            </a:r>
            <a:endParaRPr lang="en-US" altLang="ko-KR" dirty="0">
              <a:solidFill>
                <a:schemeClr val="tx2"/>
              </a:solidFill>
            </a:endParaRPr>
          </a:p>
        </p:txBody>
      </p:sp>
    </p:spTree>
    <p:extLst>
      <p:ext uri="{BB962C8B-B14F-4D97-AF65-F5344CB8AC3E}">
        <p14:creationId xmlns:p14="http://schemas.microsoft.com/office/powerpoint/2010/main" val="2663379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19206707-D23E-5A97-48B0-EC607319A481}"/>
            </a:ext>
          </a:extLst>
        </p:cNvPr>
        <p:cNvGrpSpPr/>
        <p:nvPr/>
      </p:nvGrpSpPr>
      <p:grpSpPr>
        <a:xfrm>
          <a:off x="0" y="0"/>
          <a:ext cx="0" cy="0"/>
          <a:chOff x="0" y="0"/>
          <a:chExt cx="0" cy="0"/>
        </a:xfrm>
      </p:grpSpPr>
      <p:cxnSp>
        <p:nvCxnSpPr>
          <p:cNvPr id="17" name="직선 연결선 16">
            <a:extLst>
              <a:ext uri="{FF2B5EF4-FFF2-40B4-BE49-F238E27FC236}">
                <a16:creationId xmlns="" xmlns:a16="http://schemas.microsoft.com/office/drawing/2014/main" id="{1556205E-38D2-48A4-B0C0-E95F0F060D7C}"/>
              </a:ext>
            </a:extLst>
          </p:cNvPr>
          <p:cNvCxnSpPr>
            <a:cxnSpLocks/>
          </p:cNvCxnSpPr>
          <p:nvPr/>
        </p:nvCxnSpPr>
        <p:spPr>
          <a:xfrm>
            <a:off x="766763" y="6237288"/>
            <a:ext cx="1065847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사각형: 둥근 위쪽 모서리 20">
            <a:extLst>
              <a:ext uri="{FF2B5EF4-FFF2-40B4-BE49-F238E27FC236}">
                <a16:creationId xmlns="" xmlns:a16="http://schemas.microsoft.com/office/drawing/2014/main" id="{A9773259-DABA-18CB-9BAB-5F8095BE8335}"/>
              </a:ext>
            </a:extLst>
          </p:cNvPr>
          <p:cNvSpPr/>
          <p:nvPr/>
        </p:nvSpPr>
        <p:spPr>
          <a:xfrm rot="10800000">
            <a:off x="766763" y="-1"/>
            <a:ext cx="360362" cy="1331120"/>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85000"/>
                  <a:lumOff val="15000"/>
                </a:schemeClr>
              </a:solidFill>
            </a:endParaRPr>
          </a:p>
        </p:txBody>
      </p:sp>
      <p:sp>
        <p:nvSpPr>
          <p:cNvPr id="22" name="TextBox 21">
            <a:extLst>
              <a:ext uri="{FF2B5EF4-FFF2-40B4-BE49-F238E27FC236}">
                <a16:creationId xmlns="" xmlns:a16="http://schemas.microsoft.com/office/drawing/2014/main" id="{51F2CABC-3687-5567-943D-FCC52027973E}"/>
              </a:ext>
            </a:extLst>
          </p:cNvPr>
          <p:cNvSpPr txBox="1"/>
          <p:nvPr/>
        </p:nvSpPr>
        <p:spPr>
          <a:xfrm>
            <a:off x="808443" y="1023512"/>
            <a:ext cx="277000" cy="246221"/>
          </a:xfrm>
          <a:prstGeom prst="rect">
            <a:avLst/>
          </a:prstGeom>
          <a:noFill/>
        </p:spPr>
        <p:txBody>
          <a:bodyPr wrap="none" lIns="0" tIns="0" rIns="0" bIns="0" rtlCol="0">
            <a:spAutoFit/>
          </a:bodyPr>
          <a:lstStyle/>
          <a:p>
            <a:pPr algn="ctr"/>
            <a:r>
              <a:rPr lang="en-US" altLang="ko-KR" sz="1600" spc="-70" dirty="0">
                <a:ln>
                  <a:solidFill>
                    <a:schemeClr val="accent1">
                      <a:alpha val="0"/>
                    </a:schemeClr>
                  </a:solidFill>
                </a:ln>
                <a:solidFill>
                  <a:schemeClr val="bg1"/>
                </a:solidFill>
                <a:latin typeface="나눔스퀘어 네오 Heavy" panose="00000A00000000000000" pitchFamily="2" charset="-127"/>
                <a:ea typeface="나눔스퀘어 네오 Heavy" panose="00000A00000000000000" pitchFamily="2" charset="-127"/>
              </a:rPr>
              <a:t>02</a:t>
            </a:r>
            <a:endParaRPr lang="ko-KR" altLang="en-US" sz="1600" spc="-70" dirty="0">
              <a:ln>
                <a:solidFill>
                  <a:schemeClr val="accent1">
                    <a:alpha val="0"/>
                  </a:schemeClr>
                </a:solidFill>
              </a:ln>
              <a:solidFill>
                <a:schemeClr val="bg1"/>
              </a:solidFill>
              <a:latin typeface="나눔스퀘어 네오 Heavy" panose="00000A00000000000000" pitchFamily="2" charset="-127"/>
              <a:ea typeface="나눔스퀘어 네오 Heavy" panose="00000A00000000000000" pitchFamily="2" charset="-127"/>
            </a:endParaRPr>
          </a:p>
        </p:txBody>
      </p:sp>
      <p:sp>
        <p:nvSpPr>
          <p:cNvPr id="2" name="TextBox 1">
            <a:extLst>
              <a:ext uri="{FF2B5EF4-FFF2-40B4-BE49-F238E27FC236}">
                <a16:creationId xmlns="" xmlns:a16="http://schemas.microsoft.com/office/drawing/2014/main" id="{96EC9FD8-158E-9DB5-697C-30C6EEB0ACBF}"/>
              </a:ext>
            </a:extLst>
          </p:cNvPr>
          <p:cNvSpPr txBox="1"/>
          <p:nvPr/>
        </p:nvSpPr>
        <p:spPr>
          <a:xfrm>
            <a:off x="11258526" y="6331129"/>
            <a:ext cx="166712" cy="153888"/>
          </a:xfrm>
          <a:prstGeom prst="rect">
            <a:avLst/>
          </a:prstGeom>
          <a:noFill/>
        </p:spPr>
        <p:txBody>
          <a:bodyPr wrap="none" lIns="0" tIns="0" rIns="0" bIns="0" rtlCol="0">
            <a:spAutoFit/>
          </a:bodyPr>
          <a:lstStyle/>
          <a:p>
            <a:pPr algn="r"/>
            <a:fld id="{6E116EBC-6616-4A32-8DFE-4E85D989BA0A}" type="slidenum">
              <a:rPr lang="en-US" altLang="ko-KR" sz="1000" spc="-50" smtClean="0">
                <a:ln>
                  <a:solidFill>
                    <a:schemeClr val="accent1">
                      <a:alpha val="0"/>
                    </a:schemeClr>
                  </a:solidFill>
                </a:ln>
                <a:solidFill>
                  <a:schemeClr val="tx2"/>
                </a:solidFill>
                <a:latin typeface="나눔스퀘어 네오 Bold" panose="00000800000000000000" pitchFamily="2" charset="-127"/>
                <a:ea typeface="나눔스퀘어 네오 Bold" panose="00000800000000000000" pitchFamily="2" charset="-127"/>
              </a:rPr>
              <a:t>8</a:t>
            </a:fld>
            <a:endParaRPr lang="ko-KR" altLang="en-US" sz="1000" spc="-50">
              <a:ln>
                <a:solidFill>
                  <a:schemeClr val="accent1">
                    <a:alpha val="0"/>
                  </a:schemeClr>
                </a:solidFill>
              </a:ln>
              <a:solidFill>
                <a:schemeClr val="tx2"/>
              </a:solidFill>
              <a:latin typeface="나눔스퀘어 네오 Bold" panose="00000800000000000000" pitchFamily="2" charset="-127"/>
              <a:ea typeface="나눔스퀘어 네오 Bold" panose="00000800000000000000" pitchFamily="2" charset="-127"/>
            </a:endParaRPr>
          </a:p>
        </p:txBody>
      </p:sp>
      <p:sp>
        <p:nvSpPr>
          <p:cNvPr id="33" name="TextBox 32">
            <a:extLst>
              <a:ext uri="{FF2B5EF4-FFF2-40B4-BE49-F238E27FC236}">
                <a16:creationId xmlns="" xmlns:a16="http://schemas.microsoft.com/office/drawing/2014/main" id="{CD224CF5-B363-0196-605F-E7BB428685AF}"/>
              </a:ext>
            </a:extLst>
          </p:cNvPr>
          <p:cNvSpPr txBox="1"/>
          <p:nvPr/>
        </p:nvSpPr>
        <p:spPr>
          <a:xfrm>
            <a:off x="766763" y="6331129"/>
            <a:ext cx="346249" cy="153888"/>
          </a:xfrm>
          <a:prstGeom prst="rect">
            <a:avLst/>
          </a:prstGeom>
          <a:noFill/>
        </p:spPr>
        <p:txBody>
          <a:bodyPr wrap="none" lIns="0" tIns="0" rIns="0" bIns="0" rtlCol="0">
            <a:spAutoFit/>
          </a:bodyPr>
          <a:lstStyle/>
          <a:p>
            <a:r>
              <a:rPr lang="ko-KR" altLang="en-US" sz="1000" spc="-50" dirty="0">
                <a:ln>
                  <a:solidFill>
                    <a:schemeClr val="accent1">
                      <a:alpha val="0"/>
                    </a:schemeClr>
                  </a:solidFill>
                </a:ln>
                <a:solidFill>
                  <a:schemeClr val="tx2"/>
                </a:solidFill>
                <a:latin typeface="나눔스퀘어 네오 Bold" panose="00000800000000000000" pitchFamily="2" charset="-127"/>
                <a:ea typeface="나눔스퀘어 네오 Bold" panose="00000800000000000000" pitchFamily="2" charset="-127"/>
              </a:rPr>
              <a:t>소제목</a:t>
            </a:r>
          </a:p>
        </p:txBody>
      </p:sp>
      <p:cxnSp>
        <p:nvCxnSpPr>
          <p:cNvPr id="3" name="직선 연결선[R] 2">
            <a:extLst>
              <a:ext uri="{FF2B5EF4-FFF2-40B4-BE49-F238E27FC236}">
                <a16:creationId xmlns="" xmlns:a16="http://schemas.microsoft.com/office/drawing/2014/main" id="{1A2C04B1-045D-CD44-7DCB-5B33BB4BE175}"/>
              </a:ext>
            </a:extLst>
          </p:cNvPr>
          <p:cNvCxnSpPr>
            <a:cxnSpLocks/>
          </p:cNvCxnSpPr>
          <p:nvPr/>
        </p:nvCxnSpPr>
        <p:spPr>
          <a:xfrm>
            <a:off x="669051" y="3558914"/>
            <a:ext cx="10756187" cy="0"/>
          </a:xfrm>
          <a:prstGeom prst="line">
            <a:avLst/>
          </a:prstGeom>
          <a:ln w="19050">
            <a:solidFill>
              <a:schemeClr val="accent2">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7" name="직선 연결선[R] 6">
            <a:extLst>
              <a:ext uri="{FF2B5EF4-FFF2-40B4-BE49-F238E27FC236}">
                <a16:creationId xmlns="" xmlns:a16="http://schemas.microsoft.com/office/drawing/2014/main" id="{B223E25D-D3CB-FDE0-B060-9A683144103C}"/>
              </a:ext>
            </a:extLst>
          </p:cNvPr>
          <p:cNvCxnSpPr>
            <a:cxnSpLocks/>
          </p:cNvCxnSpPr>
          <p:nvPr/>
        </p:nvCxnSpPr>
        <p:spPr>
          <a:xfrm>
            <a:off x="6132485" y="1534886"/>
            <a:ext cx="0" cy="4299857"/>
          </a:xfrm>
          <a:prstGeom prst="line">
            <a:avLst/>
          </a:prstGeom>
          <a:ln w="19050">
            <a:solidFill>
              <a:schemeClr val="accent2">
                <a:lumMod val="40000"/>
                <a:lumOff val="60000"/>
              </a:schemeClr>
            </a:solidFill>
          </a:ln>
        </p:spPr>
        <p:style>
          <a:lnRef idx="1">
            <a:schemeClr val="accent2"/>
          </a:lnRef>
          <a:fillRef idx="0">
            <a:schemeClr val="accent2"/>
          </a:fillRef>
          <a:effectRef idx="0">
            <a:schemeClr val="accent2"/>
          </a:effectRef>
          <a:fontRef idx="minor">
            <a:schemeClr val="tx1"/>
          </a:fontRef>
        </p:style>
      </p:cxnSp>
      <p:sp>
        <p:nvSpPr>
          <p:cNvPr id="24" name="TextBox 23">
            <a:extLst>
              <a:ext uri="{FF2B5EF4-FFF2-40B4-BE49-F238E27FC236}">
                <a16:creationId xmlns="" xmlns:a16="http://schemas.microsoft.com/office/drawing/2014/main" id="{3DDFA301-A040-9E36-1A1D-89C454ACBBCE}"/>
              </a:ext>
            </a:extLst>
          </p:cNvPr>
          <p:cNvSpPr txBox="1"/>
          <p:nvPr/>
        </p:nvSpPr>
        <p:spPr>
          <a:xfrm>
            <a:off x="5691244" y="3060559"/>
            <a:ext cx="330540" cy="477054"/>
          </a:xfrm>
          <a:prstGeom prst="rect">
            <a:avLst/>
          </a:prstGeom>
          <a:noFill/>
        </p:spPr>
        <p:txBody>
          <a:bodyPr wrap="none" rtlCol="0">
            <a:spAutoFit/>
          </a:bodyPr>
          <a:lstStyle/>
          <a:p>
            <a:r>
              <a:rPr kumimoji="1" lang="en-CA" altLang="ko-KR" sz="2500" dirty="0">
                <a:solidFill>
                  <a:srgbClr val="2C2F8C"/>
                </a:solidFill>
                <a:latin typeface="Nanum GaRamYeonGgoc" panose="02000503000000000000" pitchFamily="2" charset="-127"/>
                <a:ea typeface="Nanum GaRamYeonGgoc" panose="02000503000000000000" pitchFamily="2" charset="-127"/>
              </a:rPr>
              <a:t>S</a:t>
            </a:r>
            <a:endParaRPr kumimoji="1" lang="ko-KR" altLang="en-US" sz="2500" dirty="0">
              <a:solidFill>
                <a:srgbClr val="2C2F8C"/>
              </a:solidFill>
              <a:latin typeface="Nanum GaRamYeonGgoc" panose="02000503000000000000" pitchFamily="2" charset="-127"/>
              <a:ea typeface="Nanum GaRamYeonGgoc" panose="02000503000000000000" pitchFamily="2" charset="-127"/>
            </a:endParaRPr>
          </a:p>
        </p:txBody>
      </p:sp>
      <p:sp>
        <p:nvSpPr>
          <p:cNvPr id="25" name="TextBox 24">
            <a:extLst>
              <a:ext uri="{FF2B5EF4-FFF2-40B4-BE49-F238E27FC236}">
                <a16:creationId xmlns="" xmlns:a16="http://schemas.microsoft.com/office/drawing/2014/main" id="{6C8150AE-6A5C-12E2-5FDF-EF02F4E71093}"/>
              </a:ext>
            </a:extLst>
          </p:cNvPr>
          <p:cNvSpPr txBox="1"/>
          <p:nvPr/>
        </p:nvSpPr>
        <p:spPr>
          <a:xfrm>
            <a:off x="6243187" y="3085952"/>
            <a:ext cx="401072" cy="477054"/>
          </a:xfrm>
          <a:prstGeom prst="rect">
            <a:avLst/>
          </a:prstGeom>
          <a:noFill/>
        </p:spPr>
        <p:txBody>
          <a:bodyPr wrap="none" rtlCol="0">
            <a:spAutoFit/>
          </a:bodyPr>
          <a:lstStyle/>
          <a:p>
            <a:r>
              <a:rPr kumimoji="1" lang="en-CA" altLang="ko-KR" sz="2500" dirty="0">
                <a:solidFill>
                  <a:srgbClr val="2C2F8C"/>
                </a:solidFill>
                <a:latin typeface="Nanum GaRamYeonGgoc" panose="02000503000000000000" pitchFamily="2" charset="-127"/>
                <a:ea typeface="Nanum GaRamYeonGgoc" panose="02000503000000000000" pitchFamily="2" charset="-127"/>
              </a:rPr>
              <a:t>W</a:t>
            </a:r>
            <a:endParaRPr kumimoji="1" lang="ko-KR" altLang="en-US" sz="2500" dirty="0">
              <a:solidFill>
                <a:srgbClr val="2C2F8C"/>
              </a:solidFill>
              <a:latin typeface="Nanum GaRamYeonGgoc" panose="02000503000000000000" pitchFamily="2" charset="-127"/>
              <a:ea typeface="Nanum GaRamYeonGgoc" panose="02000503000000000000" pitchFamily="2" charset="-127"/>
            </a:endParaRPr>
          </a:p>
        </p:txBody>
      </p:sp>
      <p:sp>
        <p:nvSpPr>
          <p:cNvPr id="27" name="TextBox 26">
            <a:extLst>
              <a:ext uri="{FF2B5EF4-FFF2-40B4-BE49-F238E27FC236}">
                <a16:creationId xmlns="" xmlns:a16="http://schemas.microsoft.com/office/drawing/2014/main" id="{88A486C2-A6DD-0D28-70B5-D95C8B2BC950}"/>
              </a:ext>
            </a:extLst>
          </p:cNvPr>
          <p:cNvSpPr txBox="1"/>
          <p:nvPr/>
        </p:nvSpPr>
        <p:spPr>
          <a:xfrm>
            <a:off x="6243187" y="3580216"/>
            <a:ext cx="343364" cy="477054"/>
          </a:xfrm>
          <a:prstGeom prst="rect">
            <a:avLst/>
          </a:prstGeom>
          <a:noFill/>
        </p:spPr>
        <p:txBody>
          <a:bodyPr wrap="none" rtlCol="0">
            <a:spAutoFit/>
          </a:bodyPr>
          <a:lstStyle/>
          <a:p>
            <a:r>
              <a:rPr kumimoji="1" lang="en-CA" altLang="ko-KR" sz="2500" dirty="0">
                <a:solidFill>
                  <a:srgbClr val="2C2F8C"/>
                </a:solidFill>
                <a:latin typeface="Nanum GaRamYeonGgoc" panose="02000503000000000000" pitchFamily="2" charset="-127"/>
                <a:ea typeface="Nanum GaRamYeonGgoc" panose="02000503000000000000" pitchFamily="2" charset="-127"/>
              </a:rPr>
              <a:t>T</a:t>
            </a:r>
            <a:endParaRPr kumimoji="1" lang="ko-KR" altLang="en-US" sz="2500" dirty="0">
              <a:solidFill>
                <a:srgbClr val="2C2F8C"/>
              </a:solidFill>
              <a:latin typeface="Nanum GaRamYeonGgoc" panose="02000503000000000000" pitchFamily="2" charset="-127"/>
              <a:ea typeface="Nanum GaRamYeonGgoc" panose="02000503000000000000" pitchFamily="2" charset="-127"/>
            </a:endParaRPr>
          </a:p>
        </p:txBody>
      </p:sp>
      <p:sp>
        <p:nvSpPr>
          <p:cNvPr id="28" name="TextBox 27">
            <a:extLst>
              <a:ext uri="{FF2B5EF4-FFF2-40B4-BE49-F238E27FC236}">
                <a16:creationId xmlns="" xmlns:a16="http://schemas.microsoft.com/office/drawing/2014/main" id="{35D5F52A-ED95-F9F2-44CC-B8B41DAB1D94}"/>
              </a:ext>
            </a:extLst>
          </p:cNvPr>
          <p:cNvSpPr txBox="1"/>
          <p:nvPr/>
        </p:nvSpPr>
        <p:spPr>
          <a:xfrm>
            <a:off x="5702130" y="3558914"/>
            <a:ext cx="354584" cy="477054"/>
          </a:xfrm>
          <a:prstGeom prst="rect">
            <a:avLst/>
          </a:prstGeom>
          <a:noFill/>
        </p:spPr>
        <p:txBody>
          <a:bodyPr wrap="none" rtlCol="0">
            <a:spAutoFit/>
          </a:bodyPr>
          <a:lstStyle/>
          <a:p>
            <a:r>
              <a:rPr kumimoji="1" lang="en-CA" altLang="ko-KR" sz="2500" dirty="0">
                <a:solidFill>
                  <a:srgbClr val="2C2F8C"/>
                </a:solidFill>
                <a:latin typeface="Nanum GaRamYeonGgoc" panose="02000503000000000000" pitchFamily="2" charset="-127"/>
                <a:ea typeface="Nanum GaRamYeonGgoc" panose="02000503000000000000" pitchFamily="2" charset="-127"/>
              </a:rPr>
              <a:t>O</a:t>
            </a:r>
            <a:endParaRPr kumimoji="1" lang="ko-KR" altLang="en-US" sz="2500" dirty="0">
              <a:solidFill>
                <a:srgbClr val="2C2F8C"/>
              </a:solidFill>
              <a:latin typeface="Nanum GaRamYeonGgoc" panose="02000503000000000000" pitchFamily="2" charset="-127"/>
              <a:ea typeface="Nanum GaRamYeonGgoc" panose="02000503000000000000" pitchFamily="2" charset="-127"/>
            </a:endParaRPr>
          </a:p>
        </p:txBody>
      </p:sp>
      <p:sp>
        <p:nvSpPr>
          <p:cNvPr id="29" name="TextBox 28">
            <a:extLst>
              <a:ext uri="{FF2B5EF4-FFF2-40B4-BE49-F238E27FC236}">
                <a16:creationId xmlns="" xmlns:a16="http://schemas.microsoft.com/office/drawing/2014/main" id="{964396C8-5BAA-8479-A9A8-B6ADAD4E90CA}"/>
              </a:ext>
            </a:extLst>
          </p:cNvPr>
          <p:cNvSpPr txBox="1"/>
          <p:nvPr/>
        </p:nvSpPr>
        <p:spPr>
          <a:xfrm>
            <a:off x="609347" y="1481952"/>
            <a:ext cx="1055097" cy="400110"/>
          </a:xfrm>
          <a:prstGeom prst="rect">
            <a:avLst/>
          </a:prstGeom>
          <a:noFill/>
        </p:spPr>
        <p:txBody>
          <a:bodyPr wrap="none" rtlCol="0">
            <a:spAutoFit/>
          </a:bodyPr>
          <a:lstStyle/>
          <a:p>
            <a:r>
              <a:rPr kumimoji="1" lang="en-CA" altLang="ko-KR" sz="2000" dirty="0">
                <a:solidFill>
                  <a:srgbClr val="2C2F8C"/>
                </a:solidFill>
                <a:latin typeface="Nanum GaRamYeonGgoc" panose="02000503000000000000" pitchFamily="2" charset="-127"/>
                <a:ea typeface="Nanum GaRamYeonGgoc" panose="02000503000000000000" pitchFamily="2" charset="-127"/>
              </a:rPr>
              <a:t>S</a:t>
            </a:r>
            <a:r>
              <a:rPr kumimoji="1" lang="en-CA" altLang="ko-KR" sz="2000" dirty="0">
                <a:solidFill>
                  <a:srgbClr val="000000"/>
                </a:solidFill>
                <a:latin typeface="Nanum GaRamYeonGgoc" panose="02000503000000000000" pitchFamily="2" charset="-127"/>
                <a:ea typeface="Nanum GaRamYeonGgoc" panose="02000503000000000000" pitchFamily="2" charset="-127"/>
              </a:rPr>
              <a:t>trength</a:t>
            </a:r>
            <a:endParaRPr kumimoji="1" lang="ko-KR" altLang="en-US" sz="2000" dirty="0">
              <a:solidFill>
                <a:srgbClr val="000000"/>
              </a:solidFill>
              <a:latin typeface="Nanum GaRamYeonGgoc" panose="02000503000000000000" pitchFamily="2" charset="-127"/>
              <a:ea typeface="Nanum GaRamYeonGgoc" panose="02000503000000000000" pitchFamily="2" charset="-127"/>
            </a:endParaRPr>
          </a:p>
        </p:txBody>
      </p:sp>
      <p:sp>
        <p:nvSpPr>
          <p:cNvPr id="30" name="TextBox 29">
            <a:extLst>
              <a:ext uri="{FF2B5EF4-FFF2-40B4-BE49-F238E27FC236}">
                <a16:creationId xmlns="" xmlns:a16="http://schemas.microsoft.com/office/drawing/2014/main" id="{D64D34C4-57EB-3640-99B1-3B60480AC522}"/>
              </a:ext>
            </a:extLst>
          </p:cNvPr>
          <p:cNvSpPr txBox="1"/>
          <p:nvPr/>
        </p:nvSpPr>
        <p:spPr>
          <a:xfrm>
            <a:off x="10363728" y="1481952"/>
            <a:ext cx="1061509" cy="400110"/>
          </a:xfrm>
          <a:prstGeom prst="rect">
            <a:avLst/>
          </a:prstGeom>
          <a:noFill/>
        </p:spPr>
        <p:txBody>
          <a:bodyPr wrap="none" rtlCol="0">
            <a:spAutoFit/>
          </a:bodyPr>
          <a:lstStyle/>
          <a:p>
            <a:r>
              <a:rPr kumimoji="1" lang="en-CA" altLang="ko-KR" sz="2000" dirty="0">
                <a:solidFill>
                  <a:srgbClr val="2C2F8C"/>
                </a:solidFill>
                <a:latin typeface="Nanum GaRamYeonGgoc" panose="02000503000000000000" pitchFamily="2" charset="-127"/>
                <a:ea typeface="Nanum GaRamYeonGgoc" panose="02000503000000000000" pitchFamily="2" charset="-127"/>
              </a:rPr>
              <a:t>W</a:t>
            </a:r>
            <a:r>
              <a:rPr kumimoji="1" lang="en-CA" altLang="ko-KR" sz="2000" dirty="0">
                <a:solidFill>
                  <a:srgbClr val="000000"/>
                </a:solidFill>
                <a:latin typeface="Nanum GaRamYeonGgoc" panose="02000503000000000000" pitchFamily="2" charset="-127"/>
                <a:ea typeface="Nanum GaRamYeonGgoc" panose="02000503000000000000" pitchFamily="2" charset="-127"/>
              </a:rPr>
              <a:t>eakness</a:t>
            </a:r>
            <a:endParaRPr kumimoji="1" lang="ko-KR" altLang="en-US" sz="2000" dirty="0">
              <a:solidFill>
                <a:srgbClr val="000000"/>
              </a:solidFill>
              <a:latin typeface="Nanum GaRamYeonGgoc" panose="02000503000000000000" pitchFamily="2" charset="-127"/>
              <a:ea typeface="Nanum GaRamYeonGgoc" panose="02000503000000000000" pitchFamily="2" charset="-127"/>
            </a:endParaRPr>
          </a:p>
        </p:txBody>
      </p:sp>
      <p:sp>
        <p:nvSpPr>
          <p:cNvPr id="31" name="TextBox 30">
            <a:extLst>
              <a:ext uri="{FF2B5EF4-FFF2-40B4-BE49-F238E27FC236}">
                <a16:creationId xmlns="" xmlns:a16="http://schemas.microsoft.com/office/drawing/2014/main" id="{B0C423A6-D6B7-AAF6-AE4A-58F4A5446697}"/>
              </a:ext>
            </a:extLst>
          </p:cNvPr>
          <p:cNvSpPr txBox="1"/>
          <p:nvPr/>
        </p:nvSpPr>
        <p:spPr>
          <a:xfrm>
            <a:off x="669051" y="5434633"/>
            <a:ext cx="1350050" cy="400110"/>
          </a:xfrm>
          <a:prstGeom prst="rect">
            <a:avLst/>
          </a:prstGeom>
          <a:noFill/>
        </p:spPr>
        <p:txBody>
          <a:bodyPr wrap="none" rtlCol="0">
            <a:spAutoFit/>
          </a:bodyPr>
          <a:lstStyle/>
          <a:p>
            <a:r>
              <a:rPr kumimoji="1" lang="en-CA" altLang="ko-KR" sz="2000" dirty="0">
                <a:solidFill>
                  <a:srgbClr val="2C2F8C"/>
                </a:solidFill>
                <a:latin typeface="Nanum GaRamYeonGgoc" panose="02000503000000000000" pitchFamily="2" charset="-127"/>
                <a:ea typeface="Nanum GaRamYeonGgoc" panose="02000503000000000000" pitchFamily="2" charset="-127"/>
              </a:rPr>
              <a:t>O</a:t>
            </a:r>
            <a:r>
              <a:rPr kumimoji="1" lang="en-CA" altLang="ko-KR" sz="2000" dirty="0">
                <a:solidFill>
                  <a:srgbClr val="000000"/>
                </a:solidFill>
                <a:latin typeface="Nanum GaRamYeonGgoc" panose="02000503000000000000" pitchFamily="2" charset="-127"/>
                <a:ea typeface="Nanum GaRamYeonGgoc" panose="02000503000000000000" pitchFamily="2" charset="-127"/>
              </a:rPr>
              <a:t>pportunity</a:t>
            </a:r>
            <a:endParaRPr kumimoji="1" lang="ko-KR" altLang="en-US" sz="2000" dirty="0">
              <a:solidFill>
                <a:srgbClr val="000000"/>
              </a:solidFill>
              <a:latin typeface="Nanum GaRamYeonGgoc" panose="02000503000000000000" pitchFamily="2" charset="-127"/>
              <a:ea typeface="Nanum GaRamYeonGgoc" panose="02000503000000000000" pitchFamily="2" charset="-127"/>
            </a:endParaRPr>
          </a:p>
        </p:txBody>
      </p:sp>
      <p:sp>
        <p:nvSpPr>
          <p:cNvPr id="37" name="TextBox 36">
            <a:extLst>
              <a:ext uri="{FF2B5EF4-FFF2-40B4-BE49-F238E27FC236}">
                <a16:creationId xmlns="" xmlns:a16="http://schemas.microsoft.com/office/drawing/2014/main" id="{C97BCDFF-87B0-9854-1817-C509442150E0}"/>
              </a:ext>
            </a:extLst>
          </p:cNvPr>
          <p:cNvSpPr txBox="1"/>
          <p:nvPr/>
        </p:nvSpPr>
        <p:spPr>
          <a:xfrm>
            <a:off x="10600527" y="5434633"/>
            <a:ext cx="821059" cy="400110"/>
          </a:xfrm>
          <a:prstGeom prst="rect">
            <a:avLst/>
          </a:prstGeom>
          <a:noFill/>
        </p:spPr>
        <p:txBody>
          <a:bodyPr wrap="none" rtlCol="0">
            <a:spAutoFit/>
          </a:bodyPr>
          <a:lstStyle/>
          <a:p>
            <a:r>
              <a:rPr kumimoji="1" lang="en-CA" altLang="ko-KR" sz="2000" dirty="0">
                <a:solidFill>
                  <a:srgbClr val="2C2F8C"/>
                </a:solidFill>
                <a:latin typeface="Nanum GaRamYeonGgoc" panose="02000503000000000000" pitchFamily="2" charset="-127"/>
                <a:ea typeface="Nanum GaRamYeonGgoc" panose="02000503000000000000" pitchFamily="2" charset="-127"/>
              </a:rPr>
              <a:t>T</a:t>
            </a:r>
            <a:r>
              <a:rPr kumimoji="1" lang="en-CA" altLang="ko-KR" sz="2000" dirty="0">
                <a:solidFill>
                  <a:srgbClr val="000000"/>
                </a:solidFill>
                <a:latin typeface="Nanum GaRamYeonGgoc" panose="02000503000000000000" pitchFamily="2" charset="-127"/>
                <a:ea typeface="Nanum GaRamYeonGgoc" panose="02000503000000000000" pitchFamily="2" charset="-127"/>
              </a:rPr>
              <a:t>hreat</a:t>
            </a:r>
            <a:endParaRPr kumimoji="1" lang="ko-KR" altLang="en-US" sz="2000" dirty="0">
              <a:solidFill>
                <a:srgbClr val="000000"/>
              </a:solidFill>
              <a:latin typeface="Nanum GaRamYeonGgoc" panose="02000503000000000000" pitchFamily="2" charset="-127"/>
              <a:ea typeface="Nanum GaRamYeonGgoc" panose="02000503000000000000" pitchFamily="2" charset="-127"/>
            </a:endParaRPr>
          </a:p>
        </p:txBody>
      </p:sp>
      <p:sp>
        <p:nvSpPr>
          <p:cNvPr id="38" name="TextBox 37">
            <a:extLst>
              <a:ext uri="{FF2B5EF4-FFF2-40B4-BE49-F238E27FC236}">
                <a16:creationId xmlns="" xmlns:a16="http://schemas.microsoft.com/office/drawing/2014/main" id="{BE657BB1-7675-7E69-19B9-B9E7306EC8FC}"/>
              </a:ext>
            </a:extLst>
          </p:cNvPr>
          <p:cNvSpPr txBox="1"/>
          <p:nvPr/>
        </p:nvSpPr>
        <p:spPr>
          <a:xfrm>
            <a:off x="766762" y="1902176"/>
            <a:ext cx="4889480" cy="1030731"/>
          </a:xfrm>
          <a:prstGeom prst="rect">
            <a:avLst/>
          </a:prstGeom>
          <a:noFill/>
        </p:spPr>
        <p:txBody>
          <a:bodyPr wrap="none" rtlCol="0">
            <a:spAutoFit/>
          </a:bodyPr>
          <a:lstStyle/>
          <a:p>
            <a:pPr marL="171450" indent="-171450">
              <a:lnSpc>
                <a:spcPct val="150000"/>
              </a:lnSpc>
              <a:buFont typeface="Arial" panose="020B0604020202020204" pitchFamily="34" charset="0"/>
              <a:buChar char="•"/>
            </a:pPr>
            <a:r>
              <a:rPr kumimoji="1" lang="en-CA" altLang="ko-KR" sz="1400" dirty="0">
                <a:solidFill>
                  <a:srgbClr val="000000"/>
                </a:solidFill>
              </a:rPr>
              <a:t>Pretrained</a:t>
            </a:r>
            <a:r>
              <a:rPr kumimoji="1" lang="en-US" altLang="ko-KR" sz="1400" dirty="0">
                <a:solidFill>
                  <a:srgbClr val="000000"/>
                </a:solidFill>
              </a:rPr>
              <a:t> </a:t>
            </a:r>
            <a:r>
              <a:rPr kumimoji="1" lang="ko-KR" altLang="en-US" sz="1400" dirty="0">
                <a:solidFill>
                  <a:srgbClr val="000000"/>
                </a:solidFill>
              </a:rPr>
              <a:t>된 고성능 한국어 </a:t>
            </a:r>
            <a:r>
              <a:rPr kumimoji="1" lang="en-US" altLang="ko-KR" sz="1400" dirty="0">
                <a:solidFill>
                  <a:srgbClr val="000000"/>
                </a:solidFill>
              </a:rPr>
              <a:t>AI</a:t>
            </a:r>
            <a:r>
              <a:rPr kumimoji="1" lang="ko-KR" altLang="en-US" sz="1400" dirty="0">
                <a:solidFill>
                  <a:srgbClr val="000000"/>
                </a:solidFill>
              </a:rPr>
              <a:t> 모델</a:t>
            </a:r>
            <a:endParaRPr kumimoji="1" lang="en-US" altLang="ko-KR" sz="1400" dirty="0">
              <a:solidFill>
                <a:srgbClr val="000000"/>
              </a:solidFill>
            </a:endParaRPr>
          </a:p>
          <a:p>
            <a:pPr marL="171450" indent="-171450">
              <a:lnSpc>
                <a:spcPct val="150000"/>
              </a:lnSpc>
              <a:buFont typeface="Arial" panose="020B0604020202020204" pitchFamily="34" charset="0"/>
              <a:buChar char="•"/>
            </a:pPr>
            <a:r>
              <a:rPr kumimoji="1" lang="ko-KR" altLang="en-US" sz="1400" dirty="0">
                <a:solidFill>
                  <a:srgbClr val="000000"/>
                </a:solidFill>
              </a:rPr>
              <a:t>비속어</a:t>
            </a:r>
            <a:r>
              <a:rPr kumimoji="1" lang="en-US" altLang="ko-KR" sz="1400" dirty="0">
                <a:solidFill>
                  <a:srgbClr val="000000"/>
                </a:solidFill>
              </a:rPr>
              <a:t>/</a:t>
            </a:r>
            <a:r>
              <a:rPr kumimoji="1" lang="ko-KR" altLang="en-US" sz="1400" dirty="0">
                <a:solidFill>
                  <a:srgbClr val="000000"/>
                </a:solidFill>
              </a:rPr>
              <a:t>맞춤법 오류 등 비정형 데이터인 </a:t>
            </a:r>
            <a:r>
              <a:rPr kumimoji="1" lang="en-CA" altLang="ko-KR" sz="1400" dirty="0" err="1">
                <a:solidFill>
                  <a:srgbClr val="000000"/>
                </a:solidFill>
              </a:rPr>
              <a:t>sns</a:t>
            </a:r>
            <a:r>
              <a:rPr kumimoji="1" lang="ko-KR" altLang="en-US" sz="1400" dirty="0">
                <a:solidFill>
                  <a:srgbClr val="000000"/>
                </a:solidFill>
              </a:rPr>
              <a:t>데이터를 위한</a:t>
            </a:r>
            <a:r>
              <a:rPr kumimoji="1" lang="en-US" altLang="ko-KR" sz="1400" dirty="0">
                <a:solidFill>
                  <a:srgbClr val="000000"/>
                </a:solidFill>
              </a:rPr>
              <a:t/>
            </a:r>
            <a:br>
              <a:rPr kumimoji="1" lang="en-US" altLang="ko-KR" sz="1400" dirty="0">
                <a:solidFill>
                  <a:srgbClr val="000000"/>
                </a:solidFill>
              </a:rPr>
            </a:br>
            <a:r>
              <a:rPr kumimoji="1" lang="ko-KR" altLang="en-US" sz="1400" dirty="0">
                <a:solidFill>
                  <a:srgbClr val="000000"/>
                </a:solidFill>
              </a:rPr>
              <a:t>댓글 기반 학습된 </a:t>
            </a:r>
            <a:r>
              <a:rPr kumimoji="1" lang="en-US" altLang="ko-KR" sz="1400" dirty="0" err="1">
                <a:solidFill>
                  <a:srgbClr val="000000"/>
                </a:solidFill>
              </a:rPr>
              <a:t>KoELECTRA</a:t>
            </a:r>
            <a:r>
              <a:rPr kumimoji="1" lang="en-US" altLang="ko-KR" sz="1400" dirty="0">
                <a:solidFill>
                  <a:srgbClr val="000000"/>
                </a:solidFill>
              </a:rPr>
              <a:t> </a:t>
            </a:r>
            <a:r>
              <a:rPr kumimoji="1" lang="ko-KR" altLang="en-US" sz="1400" dirty="0">
                <a:solidFill>
                  <a:srgbClr val="000000"/>
                </a:solidFill>
              </a:rPr>
              <a:t>모델 존재</a:t>
            </a:r>
          </a:p>
        </p:txBody>
      </p:sp>
      <p:sp>
        <p:nvSpPr>
          <p:cNvPr id="41" name="TextBox 40">
            <a:extLst>
              <a:ext uri="{FF2B5EF4-FFF2-40B4-BE49-F238E27FC236}">
                <a16:creationId xmlns="" xmlns:a16="http://schemas.microsoft.com/office/drawing/2014/main" id="{2294BE5A-956A-EFBB-8E1D-9FA88670198B}"/>
              </a:ext>
            </a:extLst>
          </p:cNvPr>
          <p:cNvSpPr txBox="1"/>
          <p:nvPr/>
        </p:nvSpPr>
        <p:spPr>
          <a:xfrm>
            <a:off x="839733" y="4057270"/>
            <a:ext cx="4987263" cy="1030731"/>
          </a:xfrm>
          <a:prstGeom prst="rect">
            <a:avLst/>
          </a:prstGeom>
          <a:noFill/>
        </p:spPr>
        <p:txBody>
          <a:bodyPr wrap="none" rtlCol="0">
            <a:spAutoFit/>
          </a:bodyPr>
          <a:lstStyle/>
          <a:p>
            <a:pPr marL="171450" indent="-171450">
              <a:lnSpc>
                <a:spcPct val="150000"/>
              </a:lnSpc>
              <a:buFont typeface="Arial" panose="020B0604020202020204" pitchFamily="34" charset="0"/>
              <a:buChar char="•"/>
            </a:pPr>
            <a:r>
              <a:rPr kumimoji="1" lang="ko-KR" altLang="en-US" sz="1400" dirty="0">
                <a:solidFill>
                  <a:srgbClr val="000000"/>
                </a:solidFill>
              </a:rPr>
              <a:t>인스타그램 청소년 계정 등 미성년자 </a:t>
            </a:r>
            <a:r>
              <a:rPr kumimoji="1" lang="en-CA" altLang="ko-KR" sz="1400" dirty="0" err="1">
                <a:solidFill>
                  <a:srgbClr val="000000"/>
                </a:solidFill>
              </a:rPr>
              <a:t>sns</a:t>
            </a:r>
            <a:r>
              <a:rPr kumimoji="1" lang="en-CA" altLang="ko-KR" sz="1400" dirty="0">
                <a:solidFill>
                  <a:srgbClr val="000000"/>
                </a:solidFill>
              </a:rPr>
              <a:t> </a:t>
            </a:r>
            <a:r>
              <a:rPr kumimoji="1" lang="ko-KR" altLang="en-US" sz="1400" dirty="0">
                <a:solidFill>
                  <a:srgbClr val="000000"/>
                </a:solidFill>
              </a:rPr>
              <a:t>정보 제공 확산 중</a:t>
            </a:r>
            <a:endParaRPr kumimoji="1" lang="en-US" altLang="ko-KR" sz="1400" dirty="0">
              <a:solidFill>
                <a:srgbClr val="000000"/>
              </a:solidFill>
            </a:endParaRPr>
          </a:p>
          <a:p>
            <a:pPr marL="171450" indent="-171450">
              <a:lnSpc>
                <a:spcPct val="150000"/>
              </a:lnSpc>
              <a:buFont typeface="Arial" panose="020B0604020202020204" pitchFamily="34" charset="0"/>
              <a:buChar char="•"/>
            </a:pPr>
            <a:r>
              <a:rPr kumimoji="1" lang="en-CA" altLang="ko-KR" sz="1400" dirty="0">
                <a:solidFill>
                  <a:srgbClr val="000000"/>
                </a:solidFill>
              </a:rPr>
              <a:t>AI-Hub, </a:t>
            </a:r>
            <a:r>
              <a:rPr kumimoji="1" lang="en-CA" altLang="ko-KR" sz="1400" dirty="0" err="1">
                <a:solidFill>
                  <a:srgbClr val="000000"/>
                </a:solidFill>
              </a:rPr>
              <a:t>Github</a:t>
            </a:r>
            <a:r>
              <a:rPr kumimoji="1" lang="ko-KR" altLang="en-US" sz="1400" dirty="0">
                <a:solidFill>
                  <a:srgbClr val="000000"/>
                </a:solidFill>
              </a:rPr>
              <a:t> 등 비속어 데이터</a:t>
            </a:r>
            <a:r>
              <a:rPr kumimoji="1" lang="en-US" altLang="ko-KR" sz="1400" dirty="0">
                <a:solidFill>
                  <a:srgbClr val="000000"/>
                </a:solidFill>
              </a:rPr>
              <a:t>,</a:t>
            </a:r>
            <a:r>
              <a:rPr kumimoji="1" lang="ko-KR" altLang="en-US" sz="1400" dirty="0">
                <a:solidFill>
                  <a:srgbClr val="000000"/>
                </a:solidFill>
              </a:rPr>
              <a:t> </a:t>
            </a:r>
            <a:r>
              <a:rPr kumimoji="1" lang="ko-KR" altLang="en-US" sz="1400" dirty="0" err="1">
                <a:solidFill>
                  <a:srgbClr val="000000"/>
                </a:solidFill>
              </a:rPr>
              <a:t>멀티턴</a:t>
            </a:r>
            <a:r>
              <a:rPr kumimoji="1" lang="ko-KR" altLang="en-US" sz="1400" dirty="0">
                <a:solidFill>
                  <a:srgbClr val="000000"/>
                </a:solidFill>
              </a:rPr>
              <a:t> 대화 데이터 등 </a:t>
            </a:r>
            <a:r>
              <a:rPr kumimoji="1" lang="en-US" altLang="ko-KR" sz="1400" dirty="0">
                <a:solidFill>
                  <a:srgbClr val="000000"/>
                </a:solidFill>
              </a:rPr>
              <a:t/>
            </a:r>
            <a:br>
              <a:rPr kumimoji="1" lang="en-US" altLang="ko-KR" sz="1400" dirty="0">
                <a:solidFill>
                  <a:srgbClr val="000000"/>
                </a:solidFill>
              </a:rPr>
            </a:br>
            <a:r>
              <a:rPr kumimoji="1" lang="ko-KR" altLang="en-US" sz="1400" dirty="0">
                <a:solidFill>
                  <a:srgbClr val="000000"/>
                </a:solidFill>
              </a:rPr>
              <a:t>다수의 한국어 데이터 다수 존재</a:t>
            </a:r>
          </a:p>
        </p:txBody>
      </p:sp>
      <p:sp>
        <p:nvSpPr>
          <p:cNvPr id="43" name="TextBox 42">
            <a:extLst>
              <a:ext uri="{FF2B5EF4-FFF2-40B4-BE49-F238E27FC236}">
                <a16:creationId xmlns="" xmlns:a16="http://schemas.microsoft.com/office/drawing/2014/main" id="{397A4E42-CA98-684A-D413-12B5939EAA60}"/>
              </a:ext>
            </a:extLst>
          </p:cNvPr>
          <p:cNvSpPr txBox="1"/>
          <p:nvPr/>
        </p:nvSpPr>
        <p:spPr>
          <a:xfrm>
            <a:off x="6354619" y="1899272"/>
            <a:ext cx="5211683" cy="1353897"/>
          </a:xfrm>
          <a:prstGeom prst="rect">
            <a:avLst/>
          </a:prstGeom>
          <a:noFill/>
        </p:spPr>
        <p:txBody>
          <a:bodyPr wrap="none" rtlCol="0">
            <a:spAutoFit/>
          </a:bodyPr>
          <a:lstStyle/>
          <a:p>
            <a:pPr marL="171450" indent="-171450">
              <a:lnSpc>
                <a:spcPct val="150000"/>
              </a:lnSpc>
              <a:buFont typeface="Arial" panose="020B0604020202020204" pitchFamily="34" charset="0"/>
              <a:buChar char="•"/>
            </a:pPr>
            <a:r>
              <a:rPr kumimoji="1" lang="ko-KR" altLang="en-US" sz="1400" dirty="0">
                <a:solidFill>
                  <a:srgbClr val="000000"/>
                </a:solidFill>
              </a:rPr>
              <a:t>인스타그램</a:t>
            </a:r>
            <a:r>
              <a:rPr kumimoji="1" lang="en-US" altLang="ko-KR" sz="1400" dirty="0">
                <a:solidFill>
                  <a:srgbClr val="000000"/>
                </a:solidFill>
              </a:rPr>
              <a:t>,</a:t>
            </a:r>
            <a:r>
              <a:rPr kumimoji="1" lang="ko-KR" altLang="en-US" sz="1400" dirty="0">
                <a:solidFill>
                  <a:srgbClr val="000000"/>
                </a:solidFill>
              </a:rPr>
              <a:t> 카카오톡</a:t>
            </a:r>
            <a:r>
              <a:rPr kumimoji="1" lang="en-US" altLang="ko-KR" sz="1400" dirty="0">
                <a:solidFill>
                  <a:srgbClr val="000000"/>
                </a:solidFill>
              </a:rPr>
              <a:t>,</a:t>
            </a:r>
            <a:r>
              <a:rPr kumimoji="1" lang="ko-KR" altLang="en-US" sz="1400" dirty="0">
                <a:solidFill>
                  <a:srgbClr val="000000"/>
                </a:solidFill>
              </a:rPr>
              <a:t> 페이스북 등 메시지에 직접 접근할 수 있는</a:t>
            </a:r>
            <a:r>
              <a:rPr kumimoji="1" lang="en-US" altLang="ko-KR" sz="1400" dirty="0">
                <a:solidFill>
                  <a:srgbClr val="000000"/>
                </a:solidFill>
              </a:rPr>
              <a:t/>
            </a:r>
            <a:br>
              <a:rPr kumimoji="1" lang="en-US" altLang="ko-KR" sz="1400" dirty="0">
                <a:solidFill>
                  <a:srgbClr val="000000"/>
                </a:solidFill>
              </a:rPr>
            </a:br>
            <a:r>
              <a:rPr kumimoji="1" lang="en-US" altLang="ko-KR" sz="1400" dirty="0">
                <a:solidFill>
                  <a:srgbClr val="000000"/>
                </a:solidFill>
              </a:rPr>
              <a:t>API</a:t>
            </a:r>
            <a:r>
              <a:rPr kumimoji="1" lang="ko-KR" altLang="en-US" sz="1400" dirty="0" err="1">
                <a:solidFill>
                  <a:srgbClr val="000000"/>
                </a:solidFill>
              </a:rPr>
              <a:t>를</a:t>
            </a:r>
            <a:r>
              <a:rPr kumimoji="1" lang="ko-KR" altLang="en-US" sz="1400" dirty="0">
                <a:solidFill>
                  <a:srgbClr val="000000"/>
                </a:solidFill>
              </a:rPr>
              <a:t> 제공하지 않음</a:t>
            </a:r>
            <a:r>
              <a:rPr kumimoji="1" lang="en-US" altLang="ko-KR" sz="1400" dirty="0">
                <a:solidFill>
                  <a:srgbClr val="000000"/>
                </a:solidFill>
              </a:rPr>
              <a:t>.</a:t>
            </a:r>
            <a:r>
              <a:rPr kumimoji="1" lang="ko-KR" altLang="en-US" sz="1400" dirty="0">
                <a:solidFill>
                  <a:srgbClr val="000000"/>
                </a:solidFill>
              </a:rPr>
              <a:t> 회사 정책상 대화내용은 나이와 무관하게</a:t>
            </a:r>
            <a:r>
              <a:rPr kumimoji="1" lang="en-US" altLang="ko-KR" sz="1400" dirty="0">
                <a:solidFill>
                  <a:srgbClr val="000000"/>
                </a:solidFill>
              </a:rPr>
              <a:t/>
            </a:r>
            <a:br>
              <a:rPr kumimoji="1" lang="en-US" altLang="ko-KR" sz="1400" dirty="0">
                <a:solidFill>
                  <a:srgbClr val="000000"/>
                </a:solidFill>
              </a:rPr>
            </a:br>
            <a:r>
              <a:rPr kumimoji="1" lang="ko-KR" altLang="en-US" sz="1400" dirty="0">
                <a:solidFill>
                  <a:srgbClr val="000000"/>
                </a:solidFill>
              </a:rPr>
              <a:t>정보보호 대상임</a:t>
            </a:r>
            <a:endParaRPr kumimoji="1" lang="en-US" altLang="ko-KR" sz="1400" dirty="0">
              <a:solidFill>
                <a:srgbClr val="000000"/>
              </a:solidFill>
            </a:endParaRPr>
          </a:p>
          <a:p>
            <a:pPr marL="171450" indent="-171450">
              <a:lnSpc>
                <a:spcPct val="150000"/>
              </a:lnSpc>
              <a:buFont typeface="Arial" panose="020B0604020202020204" pitchFamily="34" charset="0"/>
              <a:buChar char="•"/>
            </a:pPr>
            <a:r>
              <a:rPr kumimoji="1" lang="en-CA" altLang="ko-KR" sz="1400" dirty="0">
                <a:solidFill>
                  <a:srgbClr val="000000"/>
                </a:solidFill>
              </a:rPr>
              <a:t>SNS</a:t>
            </a:r>
            <a:r>
              <a:rPr kumimoji="1" lang="ko-KR" altLang="en-US" sz="1400" dirty="0">
                <a:solidFill>
                  <a:srgbClr val="000000"/>
                </a:solidFill>
              </a:rPr>
              <a:t>대화 데이터 부재</a:t>
            </a:r>
          </a:p>
        </p:txBody>
      </p:sp>
      <p:sp>
        <p:nvSpPr>
          <p:cNvPr id="45" name="TextBox 44">
            <a:extLst>
              <a:ext uri="{FF2B5EF4-FFF2-40B4-BE49-F238E27FC236}">
                <a16:creationId xmlns="" xmlns:a16="http://schemas.microsoft.com/office/drawing/2014/main" id="{A8B79FAC-F195-85F4-C9A0-D0D3B356DDFE}"/>
              </a:ext>
            </a:extLst>
          </p:cNvPr>
          <p:cNvSpPr txBox="1"/>
          <p:nvPr/>
        </p:nvSpPr>
        <p:spPr>
          <a:xfrm>
            <a:off x="6414869" y="3993304"/>
            <a:ext cx="2143536" cy="707566"/>
          </a:xfrm>
          <a:prstGeom prst="rect">
            <a:avLst/>
          </a:prstGeom>
          <a:noFill/>
        </p:spPr>
        <p:txBody>
          <a:bodyPr wrap="none" rtlCol="0">
            <a:spAutoFit/>
          </a:bodyPr>
          <a:lstStyle/>
          <a:p>
            <a:pPr marL="171450" indent="-171450">
              <a:lnSpc>
                <a:spcPct val="150000"/>
              </a:lnSpc>
              <a:buFont typeface="Arial" panose="020B0604020202020204" pitchFamily="34" charset="0"/>
              <a:buChar char="•"/>
            </a:pPr>
            <a:r>
              <a:rPr kumimoji="1" lang="ko-KR" altLang="en-US" sz="1400" dirty="0">
                <a:solidFill>
                  <a:srgbClr val="000000"/>
                </a:solidFill>
              </a:rPr>
              <a:t>개인정보 보호 정책</a:t>
            </a:r>
            <a:endParaRPr kumimoji="1" lang="en-US" altLang="ko-KR" sz="1400" dirty="0">
              <a:solidFill>
                <a:srgbClr val="000000"/>
              </a:solidFill>
            </a:endParaRPr>
          </a:p>
          <a:p>
            <a:pPr marL="171450" indent="-171450">
              <a:lnSpc>
                <a:spcPct val="150000"/>
              </a:lnSpc>
              <a:buFont typeface="Arial" panose="020B0604020202020204" pitchFamily="34" charset="0"/>
              <a:buChar char="•"/>
            </a:pPr>
            <a:r>
              <a:rPr kumimoji="1" lang="ko-KR" altLang="en-US" sz="1400" dirty="0">
                <a:solidFill>
                  <a:srgbClr val="000000"/>
                </a:solidFill>
              </a:rPr>
              <a:t>미성년자 심리적 거부감</a:t>
            </a:r>
          </a:p>
        </p:txBody>
      </p:sp>
      <p:sp>
        <p:nvSpPr>
          <p:cNvPr id="4" name="TextBox 3">
            <a:extLst>
              <a:ext uri="{FF2B5EF4-FFF2-40B4-BE49-F238E27FC236}">
                <a16:creationId xmlns="" xmlns:a16="http://schemas.microsoft.com/office/drawing/2014/main" id="{7703BBF0-3115-9513-45C8-8E27D2AF915A}"/>
              </a:ext>
            </a:extLst>
          </p:cNvPr>
          <p:cNvSpPr txBox="1"/>
          <p:nvPr/>
        </p:nvSpPr>
        <p:spPr>
          <a:xfrm>
            <a:off x="1258074" y="917428"/>
            <a:ext cx="1404231" cy="454933"/>
          </a:xfrm>
          <a:prstGeom prst="rect">
            <a:avLst/>
          </a:prstGeom>
          <a:noFill/>
        </p:spPr>
        <p:txBody>
          <a:bodyPr wrap="none" lIns="0" tIns="0" rIns="0" bIns="0" rtlCol="0">
            <a:spAutoFit/>
          </a:bodyPr>
          <a:lstStyle/>
          <a:p>
            <a:pPr>
              <a:lnSpc>
                <a:spcPct val="110000"/>
              </a:lnSpc>
            </a:pPr>
            <a:r>
              <a:rPr lang="ko-KR" altLang="en-US" sz="2800" spc="-70" dirty="0">
                <a:ln>
                  <a:solidFill>
                    <a:schemeClr val="accent1">
                      <a:alpha val="0"/>
                    </a:schemeClr>
                  </a:solidFill>
                </a:ln>
                <a:solidFill>
                  <a:schemeClr val="bg2"/>
                </a:solidFill>
                <a:latin typeface="나눔스퀘어 네오 Heavy" panose="00000A00000000000000" pitchFamily="2" charset="-127"/>
                <a:ea typeface="나눔스퀘어 네오 Heavy" panose="00000A00000000000000" pitchFamily="2" charset="-127"/>
              </a:rPr>
              <a:t>주요 기술</a:t>
            </a:r>
          </a:p>
        </p:txBody>
      </p:sp>
      <p:sp>
        <p:nvSpPr>
          <p:cNvPr id="5" name="TextBox 4">
            <a:extLst>
              <a:ext uri="{FF2B5EF4-FFF2-40B4-BE49-F238E27FC236}">
                <a16:creationId xmlns="" xmlns:a16="http://schemas.microsoft.com/office/drawing/2014/main" id="{F2DAD8A1-A6ED-766B-B912-C9F63D6B5946}"/>
              </a:ext>
            </a:extLst>
          </p:cNvPr>
          <p:cNvSpPr txBox="1"/>
          <p:nvPr/>
        </p:nvSpPr>
        <p:spPr>
          <a:xfrm>
            <a:off x="1258074" y="633807"/>
            <a:ext cx="1801775" cy="215444"/>
          </a:xfrm>
          <a:prstGeom prst="rect">
            <a:avLst/>
          </a:prstGeom>
          <a:noFill/>
        </p:spPr>
        <p:txBody>
          <a:bodyPr wrap="none" lIns="0" tIns="0" rIns="0" bIns="0" rtlCol="0">
            <a:spAutoFit/>
          </a:bodyPr>
          <a:lstStyle>
            <a:defPPr>
              <a:defRPr lang="ko-KR"/>
            </a:defPPr>
            <a:lvl1pPr>
              <a:defRPr sz="1400" spc="-100">
                <a:ln>
                  <a:solidFill>
                    <a:schemeClr val="accent1">
                      <a:alpha val="0"/>
                    </a:schemeClr>
                  </a:solidFill>
                </a:ln>
                <a:solidFill>
                  <a:schemeClr val="accent1"/>
                </a:solidFill>
                <a:latin typeface="나눔스퀘어 네오 ExtraBold" panose="00000900000000000000" pitchFamily="2" charset="-127"/>
                <a:ea typeface="나눔스퀘어 네오 ExtraBold" panose="00000900000000000000" pitchFamily="2" charset="-127"/>
              </a:defRPr>
            </a:lvl1pPr>
          </a:lstStyle>
          <a:p>
            <a:r>
              <a:rPr lang="ko-KR" altLang="en-US" dirty="0">
                <a:solidFill>
                  <a:schemeClr val="tx2"/>
                </a:solidFill>
              </a:rPr>
              <a:t>서비스 </a:t>
            </a:r>
            <a:r>
              <a:rPr lang="en-US" altLang="ko-KR" dirty="0">
                <a:solidFill>
                  <a:schemeClr val="tx2"/>
                </a:solidFill>
              </a:rPr>
              <a:t>–</a:t>
            </a:r>
            <a:r>
              <a:rPr lang="ko-KR" altLang="en-US" dirty="0">
                <a:solidFill>
                  <a:schemeClr val="tx2"/>
                </a:solidFill>
              </a:rPr>
              <a:t> 주요기능 및 기술</a:t>
            </a:r>
            <a:endParaRPr lang="en-US" altLang="ko-KR" dirty="0">
              <a:solidFill>
                <a:schemeClr val="tx2"/>
              </a:solidFill>
            </a:endParaRPr>
          </a:p>
        </p:txBody>
      </p:sp>
    </p:spTree>
    <p:extLst>
      <p:ext uri="{BB962C8B-B14F-4D97-AF65-F5344CB8AC3E}">
        <p14:creationId xmlns:p14="http://schemas.microsoft.com/office/powerpoint/2010/main" val="1274525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68" name="모서리가 둥근 직사각형 67"/>
          <p:cNvSpPr/>
          <p:nvPr/>
        </p:nvSpPr>
        <p:spPr>
          <a:xfrm>
            <a:off x="6211420" y="2293246"/>
            <a:ext cx="1933613" cy="3526612"/>
          </a:xfrm>
          <a:prstGeom prst="roundRect">
            <a:avLst>
              <a:gd name="adj" fmla="val 8256"/>
            </a:avLst>
          </a:prstGeom>
          <a:solidFill>
            <a:schemeClr val="bg1">
              <a:lumMod val="8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모서리가 둥근 직사각형 64"/>
          <p:cNvSpPr/>
          <p:nvPr/>
        </p:nvSpPr>
        <p:spPr>
          <a:xfrm>
            <a:off x="4172462" y="2293246"/>
            <a:ext cx="1933613" cy="3526612"/>
          </a:xfrm>
          <a:prstGeom prst="roundRect">
            <a:avLst>
              <a:gd name="adj" fmla="val 8256"/>
            </a:avLst>
          </a:prstGeom>
          <a:solidFill>
            <a:schemeClr val="bg1">
              <a:lumMod val="8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모서리가 둥근 직사각형 17"/>
          <p:cNvSpPr/>
          <p:nvPr/>
        </p:nvSpPr>
        <p:spPr>
          <a:xfrm>
            <a:off x="2137516" y="2293246"/>
            <a:ext cx="1933613" cy="3526612"/>
          </a:xfrm>
          <a:prstGeom prst="roundRect">
            <a:avLst>
              <a:gd name="adj" fmla="val 8256"/>
            </a:avLst>
          </a:prstGeom>
          <a:solidFill>
            <a:schemeClr val="bg1">
              <a:lumMod val="8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9" name="Google Shape;89;p1"/>
          <p:cNvCxnSpPr/>
          <p:nvPr/>
        </p:nvCxnSpPr>
        <p:spPr>
          <a:xfrm>
            <a:off x="766763" y="6237288"/>
            <a:ext cx="10658475" cy="0"/>
          </a:xfrm>
          <a:prstGeom prst="straightConnector1">
            <a:avLst/>
          </a:prstGeom>
          <a:noFill/>
          <a:ln w="12700" cap="flat" cmpd="sng">
            <a:solidFill>
              <a:schemeClr val="dk2"/>
            </a:solidFill>
            <a:prstDash val="solid"/>
            <a:miter lim="8000"/>
            <a:headEnd type="none" w="sm" len="sm"/>
            <a:tailEnd type="none" w="sm" len="sm"/>
          </a:ln>
        </p:spPr>
      </p:cxnSp>
      <p:sp>
        <p:nvSpPr>
          <p:cNvPr id="94" name="Google Shape;94;p1"/>
          <p:cNvSpPr txBox="1"/>
          <p:nvPr/>
        </p:nvSpPr>
        <p:spPr>
          <a:xfrm>
            <a:off x="11258526" y="6331129"/>
            <a:ext cx="166712" cy="138499"/>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fld id="{00000000-1234-1234-1234-123412341234}" type="slidenum">
              <a:rPr lang="en-US" altLang="ko-KR" sz="900" b="0" i="0" u="none" strike="noStrike" cap="none">
                <a:solidFill>
                  <a:schemeClr val="dk2"/>
                </a:solidFill>
                <a:ea typeface="Arial"/>
                <a:cs typeface="Arial"/>
                <a:sym typeface="Arial"/>
              </a:rPr>
              <a:t>9</a:t>
            </a:fld>
            <a:endParaRPr sz="900" b="0" i="0" u="none" strike="noStrike" cap="none">
              <a:solidFill>
                <a:schemeClr val="dk2"/>
              </a:solidFill>
              <a:ea typeface="Arial"/>
              <a:cs typeface="Arial"/>
              <a:sym typeface="Arial"/>
            </a:endParaRPr>
          </a:p>
        </p:txBody>
      </p:sp>
      <p:sp>
        <p:nvSpPr>
          <p:cNvPr id="100" name="Google Shape;100;p1"/>
          <p:cNvSpPr/>
          <p:nvPr/>
        </p:nvSpPr>
        <p:spPr>
          <a:xfrm>
            <a:off x="8553058" y="3384969"/>
            <a:ext cx="2959427" cy="1569598"/>
          </a:xfrm>
          <a:prstGeom prst="rect">
            <a:avLst/>
          </a:prstGeom>
          <a:solidFill>
            <a:srgbClr val="FFFFFF"/>
          </a:solidFill>
          <a:ln w="12700" cap="flat" cmpd="sng">
            <a:solidFill>
              <a:srgbClr val="3B3B3B"/>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400" b="0" i="0" u="none" strike="noStrike" cap="none">
              <a:solidFill>
                <a:srgbClr val="FFFFFF"/>
              </a:solidFill>
              <a:ea typeface="Calibri"/>
              <a:cs typeface="Calibri"/>
              <a:sym typeface="Calibri"/>
            </a:endParaRPr>
          </a:p>
        </p:txBody>
      </p:sp>
      <p:sp>
        <p:nvSpPr>
          <p:cNvPr id="101" name="Google Shape;101;p1"/>
          <p:cNvSpPr/>
          <p:nvPr/>
        </p:nvSpPr>
        <p:spPr>
          <a:xfrm>
            <a:off x="8553058" y="3384969"/>
            <a:ext cx="2959427" cy="86878"/>
          </a:xfrm>
          <a:prstGeom prst="rect">
            <a:avLst/>
          </a:prstGeom>
          <a:solidFill>
            <a:srgbClr val="3B3B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400" b="0" i="0" u="none" strike="noStrike" cap="none">
              <a:solidFill>
                <a:srgbClr val="3B3B3B"/>
              </a:solidFill>
              <a:ea typeface="Calibri"/>
              <a:cs typeface="Calibri"/>
              <a:sym typeface="Calibri"/>
            </a:endParaRPr>
          </a:p>
        </p:txBody>
      </p:sp>
      <p:sp>
        <p:nvSpPr>
          <p:cNvPr id="102" name="Google Shape;102;p1"/>
          <p:cNvSpPr txBox="1"/>
          <p:nvPr/>
        </p:nvSpPr>
        <p:spPr>
          <a:xfrm>
            <a:off x="591065" y="2738884"/>
            <a:ext cx="1687556" cy="236988"/>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Clr>
                <a:srgbClr val="2C2F8C"/>
              </a:buClr>
              <a:buSzPts val="1800"/>
              <a:buFont typeface="Arial"/>
              <a:buNone/>
            </a:pPr>
            <a:r>
              <a:rPr lang="ko-KR" sz="1400" b="1" i="0" u="none" strike="noStrike" cap="none" dirty="0" err="1" smtClean="0">
                <a:solidFill>
                  <a:srgbClr val="2C2F8C"/>
                </a:solidFill>
                <a:latin typeface="+mj-lt"/>
                <a:ea typeface="Arial"/>
                <a:cs typeface="Arial"/>
                <a:sym typeface="Arial"/>
              </a:rPr>
              <a:t>타</a:t>
            </a:r>
            <a:r>
              <a:rPr lang="ko-KR" altLang="en-US" sz="1400" b="1" dirty="0" err="1">
                <a:solidFill>
                  <a:srgbClr val="2C2F8C"/>
                </a:solidFill>
                <a:latin typeface="+mj-lt"/>
                <a:ea typeface="Arial"/>
                <a:cs typeface="Arial"/>
                <a:sym typeface="Arial"/>
              </a:rPr>
              <a:t>겟</a:t>
            </a:r>
            <a:r>
              <a:rPr lang="ko-KR" sz="1400" b="1" i="0" u="none" strike="noStrike" cap="none" dirty="0" err="1" smtClean="0">
                <a:solidFill>
                  <a:srgbClr val="2C2F8C"/>
                </a:solidFill>
                <a:latin typeface="+mj-lt"/>
                <a:ea typeface="Arial"/>
                <a:cs typeface="Arial"/>
                <a:sym typeface="Arial"/>
              </a:rPr>
              <a:t>팅</a:t>
            </a:r>
            <a:endParaRPr sz="1400" b="1" i="0" u="none" strike="noStrike" cap="none" dirty="0">
              <a:solidFill>
                <a:srgbClr val="2C2F8C"/>
              </a:solidFill>
              <a:latin typeface="+mj-lt"/>
              <a:ea typeface="Arial"/>
              <a:cs typeface="Arial"/>
              <a:sym typeface="Arial"/>
            </a:endParaRPr>
          </a:p>
        </p:txBody>
      </p:sp>
      <p:sp>
        <p:nvSpPr>
          <p:cNvPr id="106" name="Google Shape;106;p1"/>
          <p:cNvSpPr txBox="1"/>
          <p:nvPr/>
        </p:nvSpPr>
        <p:spPr>
          <a:xfrm>
            <a:off x="8470212" y="3530859"/>
            <a:ext cx="3122084" cy="236988"/>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Clr>
                <a:srgbClr val="3B3B3B"/>
              </a:buClr>
              <a:buSzPts val="1800"/>
              <a:buFont typeface="Arial"/>
              <a:buNone/>
            </a:pPr>
            <a:r>
              <a:rPr lang="ko-KR" sz="1400" b="0" i="0" u="none" strike="noStrike" cap="none" dirty="0">
                <a:solidFill>
                  <a:srgbClr val="3B3B3B"/>
                </a:solidFill>
                <a:latin typeface="+mj-lt"/>
                <a:ea typeface="Arial"/>
                <a:cs typeface="Arial"/>
                <a:sym typeface="Arial"/>
              </a:rPr>
              <a:t>위험요소 대응</a:t>
            </a:r>
            <a:endParaRPr sz="1400" b="0" i="0" u="none" strike="noStrike" cap="none" dirty="0">
              <a:solidFill>
                <a:srgbClr val="3B3B3B"/>
              </a:solidFill>
              <a:latin typeface="+mj-lt"/>
              <a:ea typeface="Arial"/>
              <a:cs typeface="Arial"/>
              <a:sym typeface="Arial"/>
            </a:endParaRPr>
          </a:p>
        </p:txBody>
      </p:sp>
      <p:sp>
        <p:nvSpPr>
          <p:cNvPr id="111" name="Google Shape;111;p1"/>
          <p:cNvSpPr txBox="1"/>
          <p:nvPr/>
        </p:nvSpPr>
        <p:spPr>
          <a:xfrm>
            <a:off x="8776209" y="3901275"/>
            <a:ext cx="2647165" cy="761747"/>
          </a:xfrm>
          <a:prstGeom prst="rect">
            <a:avLst/>
          </a:prstGeom>
          <a:noFill/>
          <a:ln>
            <a:noFill/>
          </a:ln>
        </p:spPr>
        <p:txBody>
          <a:bodyPr spcFirstLastPara="1" wrap="square" lIns="0" tIns="0" rIns="0" bIns="0" anchor="t" anchorCtr="0">
            <a:spAutoFit/>
          </a:bodyPr>
          <a:lstStyle/>
          <a:p>
            <a:pPr marL="199920" marR="0" lvl="0" indent="-199920" algn="l" rtl="0">
              <a:lnSpc>
                <a:spcPct val="150000"/>
              </a:lnSpc>
              <a:spcBef>
                <a:spcPts val="0"/>
              </a:spcBef>
              <a:spcAft>
                <a:spcPts val="0"/>
              </a:spcAft>
              <a:buClr>
                <a:srgbClr val="2C2F8C"/>
              </a:buClr>
              <a:buSzPts val="1400"/>
              <a:buFont typeface="Arial"/>
              <a:buChar char="•"/>
            </a:pPr>
            <a:r>
              <a:rPr lang="ko-KR" sz="1100" b="0" i="0" u="none" strike="noStrike" cap="none" dirty="0">
                <a:solidFill>
                  <a:srgbClr val="2C2F8C"/>
                </a:solidFill>
                <a:latin typeface="+mn-ea"/>
                <a:cs typeface="Arial"/>
                <a:sym typeface="Arial"/>
              </a:rPr>
              <a:t>AI 데이터 암호화하여 프라이버시 보호</a:t>
            </a:r>
            <a:endParaRPr sz="1100" b="0" i="0" u="none" strike="noStrike" cap="none" dirty="0">
              <a:solidFill>
                <a:srgbClr val="2C2F8C"/>
              </a:solidFill>
              <a:latin typeface="+mn-ea"/>
              <a:cs typeface="Arial"/>
              <a:sym typeface="Arial"/>
            </a:endParaRPr>
          </a:p>
          <a:p>
            <a:pPr marL="199920" marR="0" lvl="0" indent="-199920" algn="l" rtl="0">
              <a:lnSpc>
                <a:spcPct val="150000"/>
              </a:lnSpc>
              <a:spcBef>
                <a:spcPts val="0"/>
              </a:spcBef>
              <a:spcAft>
                <a:spcPts val="0"/>
              </a:spcAft>
              <a:buClr>
                <a:srgbClr val="2C2F8C"/>
              </a:buClr>
              <a:buSzPts val="1400"/>
              <a:buFont typeface="Arial"/>
              <a:buChar char="•"/>
            </a:pPr>
            <a:r>
              <a:rPr lang="ko-KR" sz="1100" b="0" i="0" u="none" strike="noStrike" cap="none" dirty="0">
                <a:solidFill>
                  <a:srgbClr val="2C2F8C"/>
                </a:solidFill>
                <a:latin typeface="+mn-ea"/>
                <a:cs typeface="Arial"/>
                <a:sym typeface="Arial"/>
              </a:rPr>
              <a:t>개인정보 및 아동보호 관련 법령 준수</a:t>
            </a:r>
            <a:endParaRPr sz="1100" b="0" i="0" u="none" strike="noStrike" cap="none" dirty="0">
              <a:solidFill>
                <a:srgbClr val="2C2F8C"/>
              </a:solidFill>
              <a:latin typeface="+mn-ea"/>
              <a:cs typeface="Arial"/>
              <a:sym typeface="Arial"/>
            </a:endParaRPr>
          </a:p>
          <a:p>
            <a:pPr marL="199920" marR="0" lvl="0" indent="-199920" algn="l" rtl="0">
              <a:lnSpc>
                <a:spcPct val="150000"/>
              </a:lnSpc>
              <a:spcBef>
                <a:spcPts val="0"/>
              </a:spcBef>
              <a:spcAft>
                <a:spcPts val="0"/>
              </a:spcAft>
              <a:buClr>
                <a:srgbClr val="2C2F8C"/>
              </a:buClr>
              <a:buSzPts val="1400"/>
              <a:buFont typeface="Arial"/>
              <a:buChar char="•"/>
            </a:pPr>
            <a:r>
              <a:rPr lang="ko-KR" sz="1100" b="0" i="0" u="none" strike="noStrike" cap="none" dirty="0">
                <a:solidFill>
                  <a:srgbClr val="2C2F8C"/>
                </a:solidFill>
                <a:latin typeface="+mn-ea"/>
                <a:cs typeface="Arial"/>
                <a:sym typeface="Arial"/>
              </a:rPr>
              <a:t>플랫폼 안정성을 위해 시스템 지속 관리</a:t>
            </a:r>
            <a:endParaRPr sz="1100" b="0" i="0" u="none" strike="noStrike" cap="none" dirty="0">
              <a:solidFill>
                <a:srgbClr val="2C2F8C"/>
              </a:solidFill>
              <a:latin typeface="+mn-ea"/>
              <a:cs typeface="Arial"/>
              <a:sym typeface="Arial"/>
            </a:endParaRPr>
          </a:p>
        </p:txBody>
      </p:sp>
      <p:sp>
        <p:nvSpPr>
          <p:cNvPr id="2" name="TextBox 1">
            <a:extLst>
              <a:ext uri="{FF2B5EF4-FFF2-40B4-BE49-F238E27FC236}">
                <a16:creationId xmlns="" xmlns:a16="http://schemas.microsoft.com/office/drawing/2014/main" id="{87CEFE01-EA6F-1CB3-4277-30B25B154443}"/>
              </a:ext>
            </a:extLst>
          </p:cNvPr>
          <p:cNvSpPr txBox="1"/>
          <p:nvPr/>
        </p:nvSpPr>
        <p:spPr>
          <a:xfrm>
            <a:off x="1258074" y="917428"/>
            <a:ext cx="1735090" cy="454933"/>
          </a:xfrm>
          <a:prstGeom prst="rect">
            <a:avLst/>
          </a:prstGeom>
          <a:noFill/>
        </p:spPr>
        <p:txBody>
          <a:bodyPr wrap="none" lIns="0" tIns="0" rIns="0" bIns="0" rtlCol="0">
            <a:spAutoFit/>
          </a:bodyPr>
          <a:lstStyle/>
          <a:p>
            <a:pPr>
              <a:lnSpc>
                <a:spcPct val="110000"/>
              </a:lnSpc>
            </a:pPr>
            <a:r>
              <a:rPr lang="ko-KR" altLang="en-US" sz="2800" spc="-70" dirty="0">
                <a:ln>
                  <a:solidFill>
                    <a:schemeClr val="accent1">
                      <a:alpha val="0"/>
                    </a:schemeClr>
                  </a:solidFill>
                </a:ln>
                <a:solidFill>
                  <a:schemeClr val="bg2"/>
                </a:solidFill>
                <a:latin typeface="나눔스퀘어 네오 Heavy" panose="00000A00000000000000" pitchFamily="2" charset="-127"/>
                <a:ea typeface="나눔스퀘어 네오 Heavy" panose="00000A00000000000000" pitchFamily="2" charset="-127"/>
              </a:rPr>
              <a:t>사업화 방안</a:t>
            </a:r>
          </a:p>
        </p:txBody>
      </p:sp>
      <p:sp>
        <p:nvSpPr>
          <p:cNvPr id="3" name="TextBox 2">
            <a:extLst>
              <a:ext uri="{FF2B5EF4-FFF2-40B4-BE49-F238E27FC236}">
                <a16:creationId xmlns="" xmlns:a16="http://schemas.microsoft.com/office/drawing/2014/main" id="{CC31CF71-3EC7-DFB7-2C80-4ED69074D959}"/>
              </a:ext>
            </a:extLst>
          </p:cNvPr>
          <p:cNvSpPr txBox="1"/>
          <p:nvPr/>
        </p:nvSpPr>
        <p:spPr>
          <a:xfrm>
            <a:off x="1258074" y="633807"/>
            <a:ext cx="2115964" cy="215444"/>
          </a:xfrm>
          <a:prstGeom prst="rect">
            <a:avLst/>
          </a:prstGeom>
          <a:noFill/>
        </p:spPr>
        <p:txBody>
          <a:bodyPr wrap="none" lIns="0" tIns="0" rIns="0" bIns="0" rtlCol="0">
            <a:spAutoFit/>
          </a:bodyPr>
          <a:lstStyle>
            <a:defPPr>
              <a:defRPr lang="ko-KR"/>
            </a:defPPr>
            <a:lvl1pPr>
              <a:defRPr sz="1400" spc="-100">
                <a:ln>
                  <a:solidFill>
                    <a:schemeClr val="accent1">
                      <a:alpha val="0"/>
                    </a:schemeClr>
                  </a:solidFill>
                </a:ln>
                <a:solidFill>
                  <a:schemeClr val="accent1"/>
                </a:solidFill>
                <a:latin typeface="나눔스퀘어 네오 ExtraBold" panose="00000900000000000000" pitchFamily="2" charset="-127"/>
                <a:ea typeface="나눔스퀘어 네오 ExtraBold" panose="00000900000000000000" pitchFamily="2" charset="-127"/>
              </a:defRPr>
            </a:lvl1pPr>
          </a:lstStyle>
          <a:p>
            <a:r>
              <a:rPr lang="ko-KR" altLang="en-US" dirty="0">
                <a:solidFill>
                  <a:schemeClr val="tx2"/>
                </a:solidFill>
              </a:rPr>
              <a:t>비즈니스 </a:t>
            </a:r>
            <a:r>
              <a:rPr lang="en-US" altLang="ko-KR" dirty="0">
                <a:solidFill>
                  <a:schemeClr val="tx2"/>
                </a:solidFill>
              </a:rPr>
              <a:t>-</a:t>
            </a:r>
            <a:r>
              <a:rPr lang="ko-KR" altLang="en-US" dirty="0">
                <a:solidFill>
                  <a:schemeClr val="tx2"/>
                </a:solidFill>
              </a:rPr>
              <a:t> 사업화 방안 및 분석</a:t>
            </a:r>
            <a:endParaRPr lang="en-US" altLang="ko-KR" dirty="0">
              <a:solidFill>
                <a:schemeClr val="tx2"/>
              </a:solidFill>
            </a:endParaRPr>
          </a:p>
        </p:txBody>
      </p:sp>
      <p:sp>
        <p:nvSpPr>
          <p:cNvPr id="4" name="사각형: 둥근 위쪽 모서리 20">
            <a:extLst>
              <a:ext uri="{FF2B5EF4-FFF2-40B4-BE49-F238E27FC236}">
                <a16:creationId xmlns="" xmlns:a16="http://schemas.microsoft.com/office/drawing/2014/main" id="{F3327670-D5D5-09C1-C454-3A86EC84B007}"/>
              </a:ext>
            </a:extLst>
          </p:cNvPr>
          <p:cNvSpPr/>
          <p:nvPr/>
        </p:nvSpPr>
        <p:spPr>
          <a:xfrm rot="10800000">
            <a:off x="766763" y="-1"/>
            <a:ext cx="360362" cy="1331120"/>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85000"/>
                  <a:lumOff val="15000"/>
                </a:schemeClr>
              </a:solidFill>
            </a:endParaRPr>
          </a:p>
        </p:txBody>
      </p:sp>
      <p:sp>
        <p:nvSpPr>
          <p:cNvPr id="5" name="TextBox 4">
            <a:extLst>
              <a:ext uri="{FF2B5EF4-FFF2-40B4-BE49-F238E27FC236}">
                <a16:creationId xmlns="" xmlns:a16="http://schemas.microsoft.com/office/drawing/2014/main" id="{CDDEA41C-EB3B-5EAC-C0B1-A0F1FB585F6F}"/>
              </a:ext>
            </a:extLst>
          </p:cNvPr>
          <p:cNvSpPr txBox="1"/>
          <p:nvPr/>
        </p:nvSpPr>
        <p:spPr>
          <a:xfrm>
            <a:off x="806039" y="1023512"/>
            <a:ext cx="281808" cy="246221"/>
          </a:xfrm>
          <a:prstGeom prst="rect">
            <a:avLst/>
          </a:prstGeom>
          <a:noFill/>
        </p:spPr>
        <p:txBody>
          <a:bodyPr wrap="none" lIns="0" tIns="0" rIns="0" bIns="0" rtlCol="0">
            <a:spAutoFit/>
          </a:bodyPr>
          <a:lstStyle/>
          <a:p>
            <a:pPr algn="ctr"/>
            <a:r>
              <a:rPr lang="en-US" altLang="ko-KR" sz="1600" spc="-70" dirty="0">
                <a:ln>
                  <a:solidFill>
                    <a:schemeClr val="accent1">
                      <a:alpha val="0"/>
                    </a:schemeClr>
                  </a:solidFill>
                </a:ln>
                <a:solidFill>
                  <a:schemeClr val="bg1"/>
                </a:solidFill>
                <a:latin typeface="나눔스퀘어 네오 Heavy" panose="00000A00000000000000" pitchFamily="2" charset="-127"/>
                <a:ea typeface="나눔스퀘어 네오 Heavy" panose="00000A00000000000000" pitchFamily="2" charset="-127"/>
              </a:rPr>
              <a:t>03</a:t>
            </a:r>
            <a:endParaRPr lang="ko-KR" altLang="en-US" sz="1600" spc="-70" dirty="0">
              <a:ln>
                <a:solidFill>
                  <a:schemeClr val="accent1">
                    <a:alpha val="0"/>
                  </a:schemeClr>
                </a:solidFill>
              </a:ln>
              <a:solidFill>
                <a:schemeClr val="bg1"/>
              </a:solidFill>
              <a:latin typeface="나눔스퀘어 네오 Heavy" panose="00000A00000000000000" pitchFamily="2" charset="-127"/>
              <a:ea typeface="나눔스퀘어 네오 Heavy" panose="00000A00000000000000" pitchFamily="2" charset="-127"/>
            </a:endParaRPr>
          </a:p>
        </p:txBody>
      </p:sp>
      <p:sp>
        <p:nvSpPr>
          <p:cNvPr id="49" name="Google Shape;103;p1"/>
          <p:cNvSpPr txBox="1"/>
          <p:nvPr/>
        </p:nvSpPr>
        <p:spPr>
          <a:xfrm>
            <a:off x="2368113" y="2584054"/>
            <a:ext cx="1552597" cy="507831"/>
          </a:xfrm>
          <a:prstGeom prst="rect">
            <a:avLst/>
          </a:prstGeom>
          <a:noFill/>
          <a:ln>
            <a:noFill/>
          </a:ln>
        </p:spPr>
        <p:txBody>
          <a:bodyPr spcFirstLastPara="1" wrap="square" lIns="0" tIns="0" rIns="0" bIns="0" anchor="t" anchorCtr="0">
            <a:spAutoFit/>
          </a:bodyPr>
          <a:lstStyle/>
          <a:p>
            <a:pPr marR="0" lvl="0" algn="ctr" rtl="0">
              <a:lnSpc>
                <a:spcPct val="150000"/>
              </a:lnSpc>
              <a:spcBef>
                <a:spcPts val="0"/>
              </a:spcBef>
              <a:spcAft>
                <a:spcPts val="0"/>
              </a:spcAft>
              <a:buClr>
                <a:srgbClr val="2C2F8C"/>
              </a:buClr>
              <a:buSzPts val="1400"/>
            </a:pPr>
            <a:r>
              <a:rPr lang="ko-KR" altLang="en-US" sz="1100" b="0" i="0" u="none" strike="noStrike" cap="none" dirty="0" smtClean="0">
                <a:solidFill>
                  <a:srgbClr val="2C2F8C"/>
                </a:solidFill>
                <a:latin typeface="+mn-ea"/>
                <a:cs typeface="Arial"/>
                <a:sym typeface="Arial"/>
              </a:rPr>
              <a:t>만 </a:t>
            </a:r>
            <a:r>
              <a:rPr lang="ko-KR" sz="1100" b="0" i="0" u="none" strike="noStrike" cap="none" dirty="0" smtClean="0">
                <a:solidFill>
                  <a:srgbClr val="2C2F8C"/>
                </a:solidFill>
                <a:latin typeface="+mn-ea"/>
                <a:cs typeface="Arial"/>
                <a:sym typeface="Arial"/>
              </a:rPr>
              <a:t>14</a:t>
            </a:r>
            <a:r>
              <a:rPr lang="ko-KR" sz="1100" b="0" i="0" u="none" strike="noStrike" cap="none" dirty="0">
                <a:solidFill>
                  <a:srgbClr val="2C2F8C"/>
                </a:solidFill>
                <a:latin typeface="+mn-ea"/>
                <a:cs typeface="Arial"/>
                <a:sym typeface="Arial"/>
              </a:rPr>
              <a:t>세 이하 </a:t>
            </a:r>
            <a:r>
              <a:rPr lang="ko-KR" sz="1100" b="0" i="0" u="none" strike="noStrike" cap="none" dirty="0" smtClean="0">
                <a:solidFill>
                  <a:srgbClr val="2C2F8C"/>
                </a:solidFill>
                <a:latin typeface="+mn-ea"/>
                <a:cs typeface="Arial"/>
                <a:sym typeface="Arial"/>
              </a:rPr>
              <a:t>자녀를</a:t>
            </a:r>
            <a:endParaRPr lang="en-US" altLang="ko-KR" sz="1100" b="0" i="0" u="none" strike="noStrike" cap="none" dirty="0" smtClean="0">
              <a:solidFill>
                <a:srgbClr val="2C2F8C"/>
              </a:solidFill>
              <a:latin typeface="+mn-ea"/>
              <a:cs typeface="Arial"/>
              <a:sym typeface="Arial"/>
            </a:endParaRPr>
          </a:p>
          <a:p>
            <a:pPr marR="0" lvl="0" algn="ctr" rtl="0">
              <a:lnSpc>
                <a:spcPct val="150000"/>
              </a:lnSpc>
              <a:spcBef>
                <a:spcPts val="0"/>
              </a:spcBef>
              <a:spcAft>
                <a:spcPts val="0"/>
              </a:spcAft>
              <a:buClr>
                <a:srgbClr val="2C2F8C"/>
              </a:buClr>
              <a:buSzPts val="1400"/>
            </a:pPr>
            <a:r>
              <a:rPr lang="ko-KR" sz="1100" b="0" i="0" u="none" strike="noStrike" cap="none" dirty="0" smtClean="0">
                <a:solidFill>
                  <a:srgbClr val="2C2F8C"/>
                </a:solidFill>
                <a:latin typeface="+mn-ea"/>
                <a:cs typeface="Arial"/>
                <a:sym typeface="Arial"/>
              </a:rPr>
              <a:t>둔 </a:t>
            </a:r>
            <a:r>
              <a:rPr lang="ko-KR" altLang="en-US" sz="1100" dirty="0" smtClean="0">
                <a:solidFill>
                  <a:srgbClr val="2C2F8C"/>
                </a:solidFill>
                <a:latin typeface="+mn-ea"/>
                <a:cs typeface="Arial"/>
                <a:sym typeface="Arial"/>
              </a:rPr>
              <a:t>부모</a:t>
            </a:r>
            <a:endParaRPr sz="1100" b="0" i="0" u="none" strike="noStrike" cap="none" dirty="0">
              <a:solidFill>
                <a:srgbClr val="2C2F8C"/>
              </a:solidFill>
              <a:latin typeface="+mn-ea"/>
              <a:cs typeface="Arial"/>
              <a:sym typeface="Arial"/>
            </a:endParaRPr>
          </a:p>
        </p:txBody>
      </p:sp>
      <p:sp>
        <p:nvSpPr>
          <p:cNvPr id="52" name="Google Shape;103;p1"/>
          <p:cNvSpPr txBox="1"/>
          <p:nvPr/>
        </p:nvSpPr>
        <p:spPr>
          <a:xfrm>
            <a:off x="4404514" y="2584054"/>
            <a:ext cx="1513485" cy="507831"/>
          </a:xfrm>
          <a:prstGeom prst="rect">
            <a:avLst/>
          </a:prstGeom>
          <a:noFill/>
          <a:ln>
            <a:noFill/>
          </a:ln>
        </p:spPr>
        <p:txBody>
          <a:bodyPr spcFirstLastPara="1" wrap="square" lIns="0" tIns="0" rIns="0" bIns="0" anchor="t" anchorCtr="0">
            <a:spAutoFit/>
          </a:bodyPr>
          <a:lstStyle/>
          <a:p>
            <a:pPr marR="0" lvl="0" algn="ctr" rtl="0">
              <a:lnSpc>
                <a:spcPct val="150000"/>
              </a:lnSpc>
              <a:spcBef>
                <a:spcPts val="0"/>
              </a:spcBef>
              <a:spcAft>
                <a:spcPts val="0"/>
              </a:spcAft>
              <a:buClr>
                <a:srgbClr val="2C2F8C"/>
              </a:buClr>
              <a:buSzPts val="1400"/>
            </a:pPr>
            <a:r>
              <a:rPr lang="ko-KR" altLang="en-US" sz="1100" b="0" i="0" u="none" strike="noStrike" cap="none" dirty="0" smtClean="0">
                <a:solidFill>
                  <a:srgbClr val="2C2F8C"/>
                </a:solidFill>
                <a:latin typeface="+mn-ea"/>
                <a:cs typeface="Arial"/>
                <a:sym typeface="Arial"/>
              </a:rPr>
              <a:t>학교</a:t>
            </a:r>
            <a:r>
              <a:rPr lang="en-US" altLang="ko-KR" sz="1100" b="0" i="0" u="none" strike="noStrike" cap="none" dirty="0" smtClean="0">
                <a:solidFill>
                  <a:srgbClr val="2C2F8C"/>
                </a:solidFill>
                <a:latin typeface="+mn-ea"/>
                <a:cs typeface="Arial"/>
                <a:sym typeface="Arial"/>
              </a:rPr>
              <a:t>, </a:t>
            </a:r>
            <a:r>
              <a:rPr lang="ko-KR" altLang="en-US" sz="1100" b="0" i="0" u="none" strike="noStrike" cap="none" dirty="0" smtClean="0">
                <a:solidFill>
                  <a:srgbClr val="2C2F8C"/>
                </a:solidFill>
                <a:latin typeface="+mn-ea"/>
                <a:cs typeface="Arial"/>
                <a:sym typeface="Arial"/>
              </a:rPr>
              <a:t>교육청</a:t>
            </a:r>
            <a:r>
              <a:rPr lang="en-US" altLang="ko-KR" sz="1100" b="0" i="0" u="none" strike="noStrike" cap="none" dirty="0" smtClean="0">
                <a:solidFill>
                  <a:srgbClr val="2C2F8C"/>
                </a:solidFill>
                <a:latin typeface="+mn-ea"/>
                <a:cs typeface="Arial"/>
                <a:sym typeface="Arial"/>
              </a:rPr>
              <a:t>, </a:t>
            </a:r>
            <a:r>
              <a:rPr lang="ko-KR" altLang="en-US" sz="1100" b="0" i="0" u="none" strike="noStrike" cap="none" dirty="0" err="1" smtClean="0">
                <a:solidFill>
                  <a:srgbClr val="2C2F8C"/>
                </a:solidFill>
                <a:latin typeface="+mn-ea"/>
                <a:cs typeface="Arial"/>
                <a:sym typeface="Arial"/>
              </a:rPr>
              <a:t>지자체</a:t>
            </a:r>
            <a:r>
              <a:rPr lang="en-US" altLang="ko-KR" sz="1100" b="0" i="0" u="none" strike="noStrike" cap="none" dirty="0" smtClean="0">
                <a:solidFill>
                  <a:srgbClr val="2C2F8C"/>
                </a:solidFill>
                <a:latin typeface="+mn-ea"/>
                <a:cs typeface="Arial"/>
                <a:sym typeface="Arial"/>
              </a:rPr>
              <a:t>, </a:t>
            </a:r>
            <a:r>
              <a:rPr lang="ko-KR" altLang="en-US" sz="1100" b="0" i="0" u="none" strike="noStrike" cap="none" dirty="0" smtClean="0">
                <a:solidFill>
                  <a:srgbClr val="2C2F8C"/>
                </a:solidFill>
                <a:latin typeface="+mn-ea"/>
                <a:cs typeface="Arial"/>
                <a:sym typeface="Arial"/>
              </a:rPr>
              <a:t>공공기관</a:t>
            </a:r>
            <a:endParaRPr sz="1100" b="0" i="0" u="none" strike="noStrike" cap="none" dirty="0">
              <a:solidFill>
                <a:srgbClr val="2C2F8C"/>
              </a:solidFill>
              <a:latin typeface="+mn-ea"/>
              <a:cs typeface="Arial"/>
              <a:sym typeface="Arial"/>
            </a:endParaRPr>
          </a:p>
        </p:txBody>
      </p:sp>
      <p:sp>
        <p:nvSpPr>
          <p:cNvPr id="53" name="Google Shape;103;p1"/>
          <p:cNvSpPr txBox="1"/>
          <p:nvPr/>
        </p:nvSpPr>
        <p:spPr>
          <a:xfrm>
            <a:off x="6408353" y="2584054"/>
            <a:ext cx="1552598" cy="507831"/>
          </a:xfrm>
          <a:prstGeom prst="rect">
            <a:avLst/>
          </a:prstGeom>
          <a:noFill/>
          <a:ln>
            <a:noFill/>
          </a:ln>
        </p:spPr>
        <p:txBody>
          <a:bodyPr spcFirstLastPara="1" wrap="square" lIns="0" tIns="0" rIns="0" bIns="0" anchor="t" anchorCtr="0">
            <a:spAutoFit/>
          </a:bodyPr>
          <a:lstStyle/>
          <a:p>
            <a:pPr marR="0" lvl="0" algn="ctr" rtl="0">
              <a:lnSpc>
                <a:spcPct val="150000"/>
              </a:lnSpc>
              <a:spcBef>
                <a:spcPts val="0"/>
              </a:spcBef>
              <a:spcAft>
                <a:spcPts val="0"/>
              </a:spcAft>
              <a:buClr>
                <a:srgbClr val="2C2F8C"/>
              </a:buClr>
              <a:buSzPts val="1400"/>
            </a:pPr>
            <a:r>
              <a:rPr lang="ko-KR" altLang="en-US" sz="1100" b="0" i="0" u="none" strike="noStrike" cap="none" dirty="0" smtClean="0">
                <a:solidFill>
                  <a:srgbClr val="2C2F8C"/>
                </a:solidFill>
                <a:latin typeface="+mn-ea"/>
                <a:cs typeface="Arial"/>
                <a:sym typeface="Arial"/>
              </a:rPr>
              <a:t>심리 상담 및 </a:t>
            </a:r>
            <a:r>
              <a:rPr lang="ko-KR" altLang="en-US" sz="1100" b="0" i="0" u="none" strike="noStrike" cap="none" dirty="0" smtClean="0">
                <a:solidFill>
                  <a:srgbClr val="2C2F8C"/>
                </a:solidFill>
                <a:latin typeface="+mn-ea"/>
                <a:cs typeface="Arial"/>
                <a:sym typeface="Arial"/>
              </a:rPr>
              <a:t>정신건강</a:t>
            </a:r>
            <a:endParaRPr lang="en-US" altLang="ko-KR" sz="1100" b="0" i="0" u="none" strike="noStrike" cap="none" dirty="0" smtClean="0">
              <a:solidFill>
                <a:srgbClr val="2C2F8C"/>
              </a:solidFill>
              <a:latin typeface="+mn-ea"/>
              <a:cs typeface="Arial"/>
              <a:sym typeface="Arial"/>
            </a:endParaRPr>
          </a:p>
          <a:p>
            <a:pPr marR="0" lvl="0" algn="ctr" rtl="0">
              <a:lnSpc>
                <a:spcPct val="150000"/>
              </a:lnSpc>
              <a:spcBef>
                <a:spcPts val="0"/>
              </a:spcBef>
              <a:spcAft>
                <a:spcPts val="0"/>
              </a:spcAft>
              <a:buClr>
                <a:srgbClr val="2C2F8C"/>
              </a:buClr>
              <a:buSzPts val="1400"/>
            </a:pPr>
            <a:r>
              <a:rPr lang="ko-KR" altLang="en-US" sz="1100" b="0" i="0" u="none" strike="noStrike" cap="none" dirty="0" smtClean="0">
                <a:solidFill>
                  <a:srgbClr val="2C2F8C"/>
                </a:solidFill>
                <a:latin typeface="+mn-ea"/>
                <a:cs typeface="Arial"/>
                <a:sym typeface="Arial"/>
              </a:rPr>
              <a:t>관련 </a:t>
            </a:r>
            <a:r>
              <a:rPr lang="ko-KR" altLang="en-US" sz="1100" b="0" i="0" u="none" strike="noStrike" cap="none" dirty="0" smtClean="0">
                <a:solidFill>
                  <a:srgbClr val="2C2F8C"/>
                </a:solidFill>
                <a:latin typeface="+mn-ea"/>
                <a:cs typeface="Arial"/>
                <a:sym typeface="Arial"/>
              </a:rPr>
              <a:t>의료기관</a:t>
            </a:r>
            <a:endParaRPr sz="1100" b="0" i="0" u="none" strike="noStrike" cap="none" dirty="0">
              <a:solidFill>
                <a:srgbClr val="2C2F8C"/>
              </a:solidFill>
              <a:latin typeface="+mn-ea"/>
              <a:cs typeface="Arial"/>
              <a:sym typeface="Arial"/>
            </a:endParaRPr>
          </a:p>
        </p:txBody>
      </p:sp>
      <p:grpSp>
        <p:nvGrpSpPr>
          <p:cNvPr id="12" name="그룹 11"/>
          <p:cNvGrpSpPr/>
          <p:nvPr/>
        </p:nvGrpSpPr>
        <p:grpSpPr>
          <a:xfrm>
            <a:off x="2271662" y="3365253"/>
            <a:ext cx="1644081" cy="1026798"/>
            <a:chOff x="3895139" y="2087068"/>
            <a:chExt cx="1808489" cy="1242426"/>
          </a:xfrm>
        </p:grpSpPr>
        <p:sp>
          <p:nvSpPr>
            <p:cNvPr id="98" name="Google Shape;98;p1"/>
            <p:cNvSpPr/>
            <p:nvPr/>
          </p:nvSpPr>
          <p:spPr>
            <a:xfrm>
              <a:off x="3895139" y="2087068"/>
              <a:ext cx="1808489" cy="1242426"/>
            </a:xfrm>
            <a:prstGeom prst="rect">
              <a:avLst/>
            </a:prstGeom>
            <a:solidFill>
              <a:srgbClr val="FFFFFF"/>
            </a:solidFill>
            <a:ln w="12700" cap="flat" cmpd="sng">
              <a:solidFill>
                <a:srgbClr val="3B3B3B"/>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100" b="0" i="0" u="none" strike="noStrike" cap="none">
                <a:solidFill>
                  <a:srgbClr val="FFFFFF"/>
                </a:solidFill>
                <a:ea typeface="Calibri"/>
                <a:cs typeface="Calibri"/>
                <a:sym typeface="Calibri"/>
              </a:endParaRPr>
            </a:p>
          </p:txBody>
        </p:sp>
        <p:sp>
          <p:nvSpPr>
            <p:cNvPr id="55" name="Google Shape;107;p1"/>
            <p:cNvSpPr txBox="1"/>
            <p:nvPr/>
          </p:nvSpPr>
          <p:spPr>
            <a:xfrm>
              <a:off x="4100329" y="2341980"/>
              <a:ext cx="1381719" cy="871439"/>
            </a:xfrm>
            <a:prstGeom prst="rect">
              <a:avLst/>
            </a:prstGeom>
            <a:noFill/>
            <a:ln>
              <a:noFill/>
            </a:ln>
          </p:spPr>
          <p:txBody>
            <a:bodyPr spcFirstLastPara="1" wrap="square" lIns="0" tIns="0" rIns="0" bIns="0" anchor="t" anchorCtr="0">
              <a:spAutoFit/>
            </a:bodyPr>
            <a:lstStyle/>
            <a:p>
              <a:pPr marR="0" lvl="0" algn="ctr" rtl="0">
                <a:lnSpc>
                  <a:spcPct val="130000"/>
                </a:lnSpc>
                <a:spcBef>
                  <a:spcPts val="0"/>
                </a:spcBef>
                <a:spcAft>
                  <a:spcPts val="0"/>
                </a:spcAft>
                <a:buClr>
                  <a:srgbClr val="7F7F7F"/>
                </a:buClr>
                <a:buSzPts val="1200"/>
              </a:pPr>
              <a:r>
                <a:rPr lang="ko-KR" altLang="en-US" sz="1000" b="0" i="0" u="none" strike="noStrike" cap="none" dirty="0" smtClean="0">
                  <a:solidFill>
                    <a:srgbClr val="7F7F7F"/>
                  </a:solidFill>
                  <a:latin typeface="+mn-ea"/>
                  <a:cs typeface="Arial"/>
                  <a:sym typeface="Arial"/>
                </a:rPr>
                <a:t>월 구독료 형태의 이용료 지불 방식</a:t>
              </a:r>
              <a:endParaRPr lang="en-US" altLang="ko-KR" sz="1000" b="0" i="0" u="none" strike="noStrike" cap="none" dirty="0" smtClean="0">
                <a:solidFill>
                  <a:srgbClr val="7F7F7F"/>
                </a:solidFill>
                <a:latin typeface="+mn-ea"/>
                <a:cs typeface="Arial"/>
                <a:sym typeface="Arial"/>
              </a:endParaRPr>
            </a:p>
            <a:p>
              <a:pPr marR="0" lvl="0" algn="ctr" rtl="0">
                <a:lnSpc>
                  <a:spcPct val="130000"/>
                </a:lnSpc>
                <a:spcBef>
                  <a:spcPts val="0"/>
                </a:spcBef>
                <a:spcAft>
                  <a:spcPts val="0"/>
                </a:spcAft>
                <a:buClr>
                  <a:srgbClr val="7F7F7F"/>
                </a:buClr>
                <a:buSzPts val="1200"/>
              </a:pPr>
              <a:r>
                <a:rPr lang="en-US" sz="800" dirty="0" smtClean="0">
                  <a:solidFill>
                    <a:srgbClr val="7F7F7F"/>
                  </a:solidFill>
                  <a:latin typeface="+mn-ea"/>
                  <a:cs typeface="Arial"/>
                  <a:sym typeface="Arial"/>
                </a:rPr>
                <a:t>(</a:t>
              </a:r>
              <a:r>
                <a:rPr lang="ko-KR" altLang="en-US" sz="800" dirty="0" smtClean="0">
                  <a:solidFill>
                    <a:srgbClr val="7F7F7F"/>
                  </a:solidFill>
                  <a:latin typeface="+mn-ea"/>
                  <a:cs typeface="Arial"/>
                  <a:sym typeface="Arial"/>
                </a:rPr>
                <a:t>무료 </a:t>
              </a:r>
              <a:r>
                <a:rPr lang="en-US" altLang="ko-KR" sz="800" dirty="0" smtClean="0">
                  <a:solidFill>
                    <a:srgbClr val="7F7F7F"/>
                  </a:solidFill>
                  <a:latin typeface="+mn-ea"/>
                  <a:cs typeface="Arial"/>
                  <a:sym typeface="Arial"/>
                </a:rPr>
                <a:t>/ </a:t>
              </a:r>
              <a:r>
                <a:rPr lang="ko-KR" altLang="en-US" sz="800" dirty="0" smtClean="0">
                  <a:solidFill>
                    <a:srgbClr val="7F7F7F"/>
                  </a:solidFill>
                  <a:latin typeface="+mn-ea"/>
                  <a:cs typeface="Arial"/>
                  <a:sym typeface="Arial"/>
                </a:rPr>
                <a:t>기본</a:t>
              </a:r>
              <a:r>
                <a:rPr lang="en-US" altLang="ko-KR" sz="800" dirty="0" smtClean="0">
                  <a:solidFill>
                    <a:srgbClr val="7F7F7F"/>
                  </a:solidFill>
                  <a:latin typeface="+mn-ea"/>
                  <a:cs typeface="Arial"/>
                  <a:sym typeface="Arial"/>
                </a:rPr>
                <a:t>(9,900) / </a:t>
              </a:r>
              <a:r>
                <a:rPr lang="ko-KR" altLang="en-US" sz="800" dirty="0" smtClean="0">
                  <a:solidFill>
                    <a:srgbClr val="7F7F7F"/>
                  </a:solidFill>
                  <a:latin typeface="+mn-ea"/>
                  <a:cs typeface="Arial"/>
                  <a:sym typeface="Arial"/>
                </a:rPr>
                <a:t>프리미엄</a:t>
              </a:r>
              <a:r>
                <a:rPr lang="en-US" altLang="ko-KR" sz="800" dirty="0" smtClean="0">
                  <a:solidFill>
                    <a:srgbClr val="7F7F7F"/>
                  </a:solidFill>
                  <a:latin typeface="+mn-ea"/>
                  <a:cs typeface="Arial"/>
                  <a:sym typeface="Arial"/>
                </a:rPr>
                <a:t>(19,900)</a:t>
              </a:r>
              <a:endParaRPr sz="800" b="0" i="0" u="none" strike="noStrike" cap="none" dirty="0">
                <a:solidFill>
                  <a:srgbClr val="7F7F7F"/>
                </a:solidFill>
                <a:latin typeface="+mn-ea"/>
                <a:cs typeface="Arial"/>
                <a:sym typeface="Arial"/>
              </a:endParaRPr>
            </a:p>
          </p:txBody>
        </p:sp>
      </p:grpSp>
      <p:grpSp>
        <p:nvGrpSpPr>
          <p:cNvPr id="11" name="그룹 10"/>
          <p:cNvGrpSpPr/>
          <p:nvPr/>
        </p:nvGrpSpPr>
        <p:grpSpPr>
          <a:xfrm>
            <a:off x="4311067" y="3384969"/>
            <a:ext cx="1644081" cy="1026798"/>
            <a:chOff x="3895139" y="3410425"/>
            <a:chExt cx="1808489" cy="1242426"/>
          </a:xfrm>
        </p:grpSpPr>
        <p:sp>
          <p:nvSpPr>
            <p:cNvPr id="32" name="Google Shape;98;p1"/>
            <p:cNvSpPr/>
            <p:nvPr/>
          </p:nvSpPr>
          <p:spPr>
            <a:xfrm>
              <a:off x="3895139" y="3410425"/>
              <a:ext cx="1808489" cy="1242426"/>
            </a:xfrm>
            <a:prstGeom prst="rect">
              <a:avLst/>
            </a:prstGeom>
            <a:solidFill>
              <a:srgbClr val="FFFFFF"/>
            </a:solidFill>
            <a:ln w="12700" cap="flat" cmpd="sng">
              <a:solidFill>
                <a:srgbClr val="3B3B3B"/>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100" b="0" i="0" u="none" strike="noStrike" cap="none">
                <a:solidFill>
                  <a:srgbClr val="FFFFFF"/>
                </a:solidFill>
                <a:ea typeface="Calibri"/>
                <a:cs typeface="Calibri"/>
                <a:sym typeface="Calibri"/>
              </a:endParaRPr>
            </a:p>
          </p:txBody>
        </p:sp>
        <p:sp>
          <p:nvSpPr>
            <p:cNvPr id="57" name="Google Shape;107;p1"/>
            <p:cNvSpPr txBox="1"/>
            <p:nvPr/>
          </p:nvSpPr>
          <p:spPr>
            <a:xfrm>
              <a:off x="4100329" y="3728017"/>
              <a:ext cx="1381719" cy="484133"/>
            </a:xfrm>
            <a:prstGeom prst="rect">
              <a:avLst/>
            </a:prstGeom>
            <a:noFill/>
            <a:ln>
              <a:noFill/>
            </a:ln>
          </p:spPr>
          <p:txBody>
            <a:bodyPr spcFirstLastPara="1" wrap="square" lIns="0" tIns="0" rIns="0" bIns="0" anchor="t" anchorCtr="0">
              <a:spAutoFit/>
            </a:bodyPr>
            <a:lstStyle/>
            <a:p>
              <a:pPr marR="0" lvl="0" algn="ctr" rtl="0">
                <a:lnSpc>
                  <a:spcPct val="130000"/>
                </a:lnSpc>
                <a:spcBef>
                  <a:spcPts val="0"/>
                </a:spcBef>
                <a:spcAft>
                  <a:spcPts val="0"/>
                </a:spcAft>
                <a:buClr>
                  <a:srgbClr val="7F7F7F"/>
                </a:buClr>
                <a:buSzPts val="1200"/>
              </a:pPr>
              <a:r>
                <a:rPr lang="ko-KR" altLang="en-US" sz="1000" dirty="0" smtClean="0">
                  <a:solidFill>
                    <a:srgbClr val="7F7F7F"/>
                  </a:solidFill>
                  <a:latin typeface="+mn-ea"/>
                  <a:cs typeface="Arial"/>
                  <a:sym typeface="Arial"/>
                </a:rPr>
                <a:t>단체 수의계약</a:t>
              </a:r>
              <a:endParaRPr lang="en-US" altLang="ko-KR" sz="1000" dirty="0" smtClean="0">
                <a:solidFill>
                  <a:srgbClr val="7F7F7F"/>
                </a:solidFill>
                <a:latin typeface="+mn-ea"/>
                <a:cs typeface="Arial"/>
                <a:sym typeface="Arial"/>
              </a:endParaRPr>
            </a:p>
            <a:p>
              <a:pPr marR="0" lvl="0" algn="ctr" rtl="0">
                <a:lnSpc>
                  <a:spcPct val="130000"/>
                </a:lnSpc>
                <a:spcBef>
                  <a:spcPts val="0"/>
                </a:spcBef>
                <a:spcAft>
                  <a:spcPts val="0"/>
                </a:spcAft>
                <a:buClr>
                  <a:srgbClr val="7F7F7F"/>
                </a:buClr>
                <a:buSzPts val="1200"/>
              </a:pPr>
              <a:r>
                <a:rPr lang="en-US" sz="1000" b="0" i="0" u="none" strike="noStrike" cap="none" dirty="0" smtClean="0">
                  <a:solidFill>
                    <a:srgbClr val="7F7F7F"/>
                  </a:solidFill>
                  <a:latin typeface="+mn-ea"/>
                  <a:cs typeface="Arial"/>
                  <a:sym typeface="Arial"/>
                </a:rPr>
                <a:t>(</a:t>
              </a:r>
              <a:r>
                <a:rPr lang="ko-KR" altLang="en-US" sz="1000" b="0" i="0" u="none" strike="noStrike" cap="none" dirty="0" smtClean="0">
                  <a:solidFill>
                    <a:srgbClr val="7F7F7F"/>
                  </a:solidFill>
                  <a:latin typeface="+mn-ea"/>
                  <a:cs typeface="Arial"/>
                  <a:sym typeface="Arial"/>
                </a:rPr>
                <a:t>프리미엄 </a:t>
              </a:r>
              <a:r>
                <a:rPr lang="en-US" sz="1000" b="0" i="0" u="none" strike="noStrike" cap="none" dirty="0" smtClean="0">
                  <a:solidFill>
                    <a:srgbClr val="7F7F7F"/>
                  </a:solidFill>
                  <a:latin typeface="+mn-ea"/>
                  <a:cs typeface="Arial"/>
                  <a:sym typeface="Arial"/>
                </a:rPr>
                <a:t>1,000</a:t>
              </a:r>
              <a:r>
                <a:rPr lang="ko-KR" altLang="en-US" sz="1000" b="0" i="0" u="none" strike="noStrike" cap="none" dirty="0" smtClean="0">
                  <a:solidFill>
                    <a:srgbClr val="7F7F7F"/>
                  </a:solidFill>
                  <a:latin typeface="+mn-ea"/>
                  <a:cs typeface="Arial"/>
                  <a:sym typeface="Arial"/>
                </a:rPr>
                <a:t>명 단위</a:t>
              </a:r>
              <a:r>
                <a:rPr lang="en-US" altLang="ko-KR" sz="1000" dirty="0">
                  <a:solidFill>
                    <a:srgbClr val="7F7F7F"/>
                  </a:solidFill>
                  <a:latin typeface="+mn-ea"/>
                  <a:cs typeface="Arial"/>
                  <a:sym typeface="Arial"/>
                </a:rPr>
                <a:t>)</a:t>
              </a:r>
              <a:endParaRPr sz="1000" b="0" i="0" u="none" strike="noStrike" cap="none" dirty="0">
                <a:solidFill>
                  <a:srgbClr val="7F7F7F"/>
                </a:solidFill>
                <a:latin typeface="+mn-ea"/>
                <a:cs typeface="Arial"/>
                <a:sym typeface="Arial"/>
              </a:endParaRPr>
            </a:p>
          </p:txBody>
        </p:sp>
      </p:grpSp>
      <p:grpSp>
        <p:nvGrpSpPr>
          <p:cNvPr id="13" name="그룹 12"/>
          <p:cNvGrpSpPr/>
          <p:nvPr/>
        </p:nvGrpSpPr>
        <p:grpSpPr>
          <a:xfrm>
            <a:off x="6389147" y="3388524"/>
            <a:ext cx="1644081" cy="1026798"/>
            <a:chOff x="3886945" y="4713699"/>
            <a:chExt cx="1808489" cy="1242426"/>
          </a:xfrm>
        </p:grpSpPr>
        <p:sp>
          <p:nvSpPr>
            <p:cNvPr id="38" name="Google Shape;98;p1"/>
            <p:cNvSpPr/>
            <p:nvPr/>
          </p:nvSpPr>
          <p:spPr>
            <a:xfrm>
              <a:off x="3886945" y="4713699"/>
              <a:ext cx="1808489" cy="1242426"/>
            </a:xfrm>
            <a:prstGeom prst="rect">
              <a:avLst/>
            </a:prstGeom>
            <a:solidFill>
              <a:srgbClr val="FFFFFF"/>
            </a:solidFill>
            <a:ln w="12700" cap="flat" cmpd="sng">
              <a:solidFill>
                <a:srgbClr val="3B3B3B"/>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100" b="0" i="0" u="none" strike="noStrike" cap="none">
                <a:solidFill>
                  <a:srgbClr val="FFFFFF"/>
                </a:solidFill>
                <a:ea typeface="Calibri"/>
                <a:cs typeface="Calibri"/>
                <a:sym typeface="Calibri"/>
              </a:endParaRPr>
            </a:p>
          </p:txBody>
        </p:sp>
        <p:sp>
          <p:nvSpPr>
            <p:cNvPr id="58" name="Google Shape;107;p1"/>
            <p:cNvSpPr txBox="1"/>
            <p:nvPr/>
          </p:nvSpPr>
          <p:spPr>
            <a:xfrm>
              <a:off x="4100329" y="5083744"/>
              <a:ext cx="1381719" cy="484133"/>
            </a:xfrm>
            <a:prstGeom prst="rect">
              <a:avLst/>
            </a:prstGeom>
            <a:noFill/>
            <a:ln>
              <a:noFill/>
            </a:ln>
          </p:spPr>
          <p:txBody>
            <a:bodyPr spcFirstLastPara="1" wrap="square" lIns="0" tIns="0" rIns="0" bIns="0" anchor="t" anchorCtr="0">
              <a:spAutoFit/>
            </a:bodyPr>
            <a:lstStyle/>
            <a:p>
              <a:pPr marR="0" lvl="0" algn="ctr" rtl="0">
                <a:lnSpc>
                  <a:spcPct val="130000"/>
                </a:lnSpc>
                <a:spcBef>
                  <a:spcPts val="0"/>
                </a:spcBef>
                <a:spcAft>
                  <a:spcPts val="0"/>
                </a:spcAft>
                <a:buClr>
                  <a:srgbClr val="7F7F7F"/>
                </a:buClr>
                <a:buSzPts val="1200"/>
              </a:pPr>
              <a:r>
                <a:rPr lang="ko-KR" altLang="en-US" sz="1000" dirty="0" smtClean="0">
                  <a:solidFill>
                    <a:srgbClr val="7F7F7F"/>
                  </a:solidFill>
                  <a:latin typeface="+mn-ea"/>
                  <a:cs typeface="Arial"/>
                  <a:sym typeface="Arial"/>
                </a:rPr>
                <a:t>제휴</a:t>
              </a:r>
              <a:r>
                <a:rPr lang="en-US" altLang="ko-KR" sz="1000" dirty="0" smtClean="0">
                  <a:solidFill>
                    <a:srgbClr val="7F7F7F"/>
                  </a:solidFill>
                  <a:latin typeface="+mn-ea"/>
                  <a:cs typeface="Arial"/>
                  <a:sym typeface="Arial"/>
                </a:rPr>
                <a:t>/</a:t>
              </a:r>
              <a:r>
                <a:rPr lang="ko-KR" altLang="en-US" sz="1000" dirty="0" smtClean="0">
                  <a:solidFill>
                    <a:srgbClr val="7F7F7F"/>
                  </a:solidFill>
                  <a:latin typeface="+mn-ea"/>
                  <a:cs typeface="Arial"/>
                  <a:sym typeface="Arial"/>
                </a:rPr>
                <a:t>광고</a:t>
              </a:r>
              <a:endParaRPr lang="en-US" sz="1000" dirty="0" smtClean="0">
                <a:solidFill>
                  <a:srgbClr val="7F7F7F"/>
                </a:solidFill>
                <a:latin typeface="+mn-ea"/>
                <a:cs typeface="Arial"/>
                <a:sym typeface="Arial"/>
              </a:endParaRPr>
            </a:p>
            <a:p>
              <a:pPr marR="0" lvl="0" algn="ctr" rtl="0">
                <a:lnSpc>
                  <a:spcPct val="130000"/>
                </a:lnSpc>
                <a:spcBef>
                  <a:spcPts val="0"/>
                </a:spcBef>
                <a:spcAft>
                  <a:spcPts val="0"/>
                </a:spcAft>
                <a:buClr>
                  <a:srgbClr val="7F7F7F"/>
                </a:buClr>
                <a:buSzPts val="1200"/>
              </a:pPr>
              <a:r>
                <a:rPr lang="en-US" sz="1000" dirty="0" smtClean="0">
                  <a:solidFill>
                    <a:srgbClr val="7F7F7F"/>
                  </a:solidFill>
                  <a:latin typeface="+mn-ea"/>
                  <a:cs typeface="Arial"/>
                  <a:sym typeface="Arial"/>
                </a:rPr>
                <a:t>RAW</a:t>
              </a:r>
              <a:r>
                <a:rPr lang="ko-KR" altLang="en-US" sz="1000" dirty="0" smtClean="0">
                  <a:solidFill>
                    <a:srgbClr val="7F7F7F"/>
                  </a:solidFill>
                  <a:latin typeface="+mn-ea"/>
                  <a:cs typeface="Arial"/>
                  <a:sym typeface="Arial"/>
                </a:rPr>
                <a:t> </a:t>
              </a:r>
              <a:r>
                <a:rPr lang="en-US" altLang="ko-KR" sz="1000" dirty="0" smtClean="0">
                  <a:solidFill>
                    <a:srgbClr val="7F7F7F"/>
                  </a:solidFill>
                  <a:latin typeface="+mn-ea"/>
                  <a:cs typeface="Arial"/>
                  <a:sym typeface="Arial"/>
                </a:rPr>
                <a:t>DATA </a:t>
              </a:r>
              <a:r>
                <a:rPr lang="ko-KR" altLang="en-US" sz="1000" dirty="0" smtClean="0">
                  <a:solidFill>
                    <a:srgbClr val="7F7F7F"/>
                  </a:solidFill>
                  <a:latin typeface="+mn-ea"/>
                  <a:cs typeface="Arial"/>
                  <a:sym typeface="Arial"/>
                </a:rPr>
                <a:t>판매</a:t>
              </a:r>
              <a:endParaRPr lang="en-US" altLang="ko-KR" sz="1000" dirty="0" smtClean="0">
                <a:solidFill>
                  <a:srgbClr val="7F7F7F"/>
                </a:solidFill>
                <a:latin typeface="+mn-ea"/>
                <a:cs typeface="Arial"/>
                <a:sym typeface="Arial"/>
              </a:endParaRPr>
            </a:p>
          </p:txBody>
        </p:sp>
      </p:grpSp>
      <p:grpSp>
        <p:nvGrpSpPr>
          <p:cNvPr id="14" name="그룹 13"/>
          <p:cNvGrpSpPr/>
          <p:nvPr/>
        </p:nvGrpSpPr>
        <p:grpSpPr>
          <a:xfrm>
            <a:off x="2271662" y="4567049"/>
            <a:ext cx="1644081" cy="1026798"/>
            <a:chOff x="5792363" y="2087068"/>
            <a:chExt cx="1808489" cy="1242426"/>
          </a:xfrm>
        </p:grpSpPr>
        <p:sp>
          <p:nvSpPr>
            <p:cNvPr id="41" name="Google Shape;98;p1"/>
            <p:cNvSpPr/>
            <p:nvPr/>
          </p:nvSpPr>
          <p:spPr>
            <a:xfrm>
              <a:off x="5792363" y="2087068"/>
              <a:ext cx="1808489" cy="1242426"/>
            </a:xfrm>
            <a:prstGeom prst="rect">
              <a:avLst/>
            </a:prstGeom>
            <a:solidFill>
              <a:srgbClr val="FFFFFF"/>
            </a:solidFill>
            <a:ln w="12700" cap="flat" cmpd="sng">
              <a:solidFill>
                <a:srgbClr val="3B3B3B"/>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100" b="0" i="0" u="none" strike="noStrike" cap="none">
                <a:solidFill>
                  <a:srgbClr val="FFFFFF"/>
                </a:solidFill>
                <a:ea typeface="Calibri"/>
                <a:cs typeface="Calibri"/>
                <a:sym typeface="Calibri"/>
              </a:endParaRPr>
            </a:p>
          </p:txBody>
        </p:sp>
        <p:sp>
          <p:nvSpPr>
            <p:cNvPr id="59" name="Google Shape;107;p1"/>
            <p:cNvSpPr txBox="1"/>
            <p:nvPr/>
          </p:nvSpPr>
          <p:spPr>
            <a:xfrm>
              <a:off x="5971018" y="2480835"/>
              <a:ext cx="1381719" cy="484133"/>
            </a:xfrm>
            <a:prstGeom prst="rect">
              <a:avLst/>
            </a:prstGeom>
            <a:noFill/>
            <a:ln>
              <a:noFill/>
            </a:ln>
          </p:spPr>
          <p:txBody>
            <a:bodyPr spcFirstLastPara="1" wrap="square" lIns="0" tIns="0" rIns="0" bIns="0" anchor="t" anchorCtr="0">
              <a:spAutoFit/>
            </a:bodyPr>
            <a:lstStyle/>
            <a:p>
              <a:pPr marR="0" lvl="0" algn="ctr" rtl="0">
                <a:lnSpc>
                  <a:spcPct val="130000"/>
                </a:lnSpc>
                <a:spcBef>
                  <a:spcPts val="0"/>
                </a:spcBef>
                <a:spcAft>
                  <a:spcPts val="0"/>
                </a:spcAft>
                <a:buClr>
                  <a:srgbClr val="7F7F7F"/>
                </a:buClr>
                <a:buSzPts val="1200"/>
              </a:pPr>
              <a:r>
                <a:rPr lang="ko-KR" altLang="en-US" sz="1000" b="0" i="0" u="none" strike="noStrike" cap="none" dirty="0" smtClean="0">
                  <a:solidFill>
                    <a:srgbClr val="7F7F7F"/>
                  </a:solidFill>
                  <a:latin typeface="+mn-ea"/>
                  <a:cs typeface="Arial"/>
                  <a:sym typeface="Arial"/>
                </a:rPr>
                <a:t>부모 </a:t>
              </a:r>
              <a:r>
                <a:rPr lang="en-US" altLang="ko-KR" sz="1000" dirty="0">
                  <a:solidFill>
                    <a:srgbClr val="7F7F7F"/>
                  </a:solidFill>
                  <a:latin typeface="+mn-ea"/>
                  <a:cs typeface="Arial"/>
                  <a:sym typeface="Arial"/>
                </a:rPr>
                <a:t>/</a:t>
              </a:r>
              <a:r>
                <a:rPr lang="ko-KR" altLang="en-US" sz="1000" b="0" i="0" u="none" strike="noStrike" cap="none" dirty="0" smtClean="0">
                  <a:solidFill>
                    <a:srgbClr val="7F7F7F"/>
                  </a:solidFill>
                  <a:latin typeface="+mn-ea"/>
                  <a:cs typeface="Arial"/>
                  <a:sym typeface="Arial"/>
                </a:rPr>
                <a:t>자녀</a:t>
              </a:r>
              <a:r>
                <a:rPr lang="en-US" altLang="ko-KR" sz="1000" b="0" i="0" u="none" strike="noStrike" cap="none" dirty="0" smtClean="0">
                  <a:solidFill>
                    <a:srgbClr val="7F7F7F"/>
                  </a:solidFill>
                  <a:latin typeface="+mn-ea"/>
                  <a:cs typeface="Arial"/>
                  <a:sym typeface="Arial"/>
                </a:rPr>
                <a:t> </a:t>
              </a:r>
              <a:r>
                <a:rPr lang="ko-KR" altLang="en-US" sz="1000" b="0" i="0" u="none" strike="noStrike" cap="none" dirty="0" err="1" smtClean="0">
                  <a:solidFill>
                    <a:srgbClr val="7F7F7F"/>
                  </a:solidFill>
                  <a:latin typeface="+mn-ea"/>
                  <a:cs typeface="Arial"/>
                  <a:sym typeface="Arial"/>
                </a:rPr>
                <a:t>앱배포</a:t>
              </a:r>
              <a:endParaRPr lang="en-US" altLang="ko-KR" sz="1000" b="0" i="0" u="none" strike="noStrike" cap="none" dirty="0" smtClean="0">
                <a:solidFill>
                  <a:srgbClr val="7F7F7F"/>
                </a:solidFill>
                <a:latin typeface="+mn-ea"/>
                <a:cs typeface="Arial"/>
                <a:sym typeface="Arial"/>
              </a:endParaRPr>
            </a:p>
            <a:p>
              <a:pPr marR="0" lvl="0" algn="ctr" rtl="0">
                <a:lnSpc>
                  <a:spcPct val="130000"/>
                </a:lnSpc>
                <a:spcBef>
                  <a:spcPts val="0"/>
                </a:spcBef>
                <a:spcAft>
                  <a:spcPts val="0"/>
                </a:spcAft>
                <a:buClr>
                  <a:srgbClr val="7F7F7F"/>
                </a:buClr>
                <a:buSzPts val="1200"/>
              </a:pPr>
              <a:r>
                <a:rPr lang="ko-KR" altLang="en-US" sz="1000" dirty="0" err="1" smtClean="0">
                  <a:solidFill>
                    <a:srgbClr val="7F7F7F"/>
                  </a:solidFill>
                  <a:latin typeface="+mn-ea"/>
                  <a:cs typeface="Arial"/>
                  <a:sym typeface="Arial"/>
                </a:rPr>
                <a:t>부모향</a:t>
              </a:r>
              <a:r>
                <a:rPr lang="ko-KR" altLang="en-US" sz="1000" dirty="0" smtClean="0">
                  <a:solidFill>
                    <a:srgbClr val="7F7F7F"/>
                  </a:solidFill>
                  <a:latin typeface="+mn-ea"/>
                  <a:cs typeface="Arial"/>
                  <a:sym typeface="Arial"/>
                </a:rPr>
                <a:t> </a:t>
              </a:r>
              <a:r>
                <a:rPr lang="ko-KR" altLang="en-US" sz="1000" dirty="0" err="1" smtClean="0">
                  <a:solidFill>
                    <a:srgbClr val="7F7F7F"/>
                  </a:solidFill>
                  <a:latin typeface="+mn-ea"/>
                  <a:cs typeface="Arial"/>
                  <a:sym typeface="Arial"/>
                </a:rPr>
                <a:t>바이럴</a:t>
              </a:r>
              <a:r>
                <a:rPr lang="ko-KR" altLang="en-US" sz="1000" dirty="0" smtClean="0">
                  <a:solidFill>
                    <a:srgbClr val="7F7F7F"/>
                  </a:solidFill>
                  <a:latin typeface="+mn-ea"/>
                  <a:cs typeface="Arial"/>
                  <a:sym typeface="Arial"/>
                </a:rPr>
                <a:t> 마케팅</a:t>
              </a:r>
              <a:endParaRPr sz="1000" b="0" i="0" u="none" strike="noStrike" cap="none" dirty="0">
                <a:solidFill>
                  <a:srgbClr val="7F7F7F"/>
                </a:solidFill>
                <a:latin typeface="+mn-ea"/>
                <a:cs typeface="Arial"/>
                <a:sym typeface="Arial"/>
              </a:endParaRPr>
            </a:p>
          </p:txBody>
        </p:sp>
      </p:grpSp>
      <p:grpSp>
        <p:nvGrpSpPr>
          <p:cNvPr id="15" name="그룹 14"/>
          <p:cNvGrpSpPr/>
          <p:nvPr/>
        </p:nvGrpSpPr>
        <p:grpSpPr>
          <a:xfrm>
            <a:off x="4311066" y="4573635"/>
            <a:ext cx="1644081" cy="1026798"/>
            <a:chOff x="5792363" y="3410425"/>
            <a:chExt cx="1808489" cy="1242426"/>
          </a:xfrm>
        </p:grpSpPr>
        <p:sp>
          <p:nvSpPr>
            <p:cNvPr id="44" name="Google Shape;98;p1"/>
            <p:cNvSpPr/>
            <p:nvPr/>
          </p:nvSpPr>
          <p:spPr>
            <a:xfrm>
              <a:off x="5792363" y="3410425"/>
              <a:ext cx="1808489" cy="1242426"/>
            </a:xfrm>
            <a:prstGeom prst="rect">
              <a:avLst/>
            </a:prstGeom>
            <a:solidFill>
              <a:srgbClr val="FFFFFF"/>
            </a:solidFill>
            <a:ln w="12700" cap="flat" cmpd="sng">
              <a:solidFill>
                <a:srgbClr val="3B3B3B"/>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100" b="0" i="0" u="none" strike="noStrike" cap="none">
                <a:solidFill>
                  <a:srgbClr val="FFFFFF"/>
                </a:solidFill>
                <a:ea typeface="Calibri"/>
                <a:cs typeface="Calibri"/>
                <a:sym typeface="Calibri"/>
              </a:endParaRPr>
            </a:p>
          </p:txBody>
        </p:sp>
        <p:sp>
          <p:nvSpPr>
            <p:cNvPr id="60" name="Google Shape;107;p1"/>
            <p:cNvSpPr txBox="1"/>
            <p:nvPr/>
          </p:nvSpPr>
          <p:spPr>
            <a:xfrm>
              <a:off x="5971018" y="3794232"/>
              <a:ext cx="1381719" cy="484133"/>
            </a:xfrm>
            <a:prstGeom prst="rect">
              <a:avLst/>
            </a:prstGeom>
            <a:noFill/>
            <a:ln>
              <a:noFill/>
            </a:ln>
          </p:spPr>
          <p:txBody>
            <a:bodyPr spcFirstLastPara="1" wrap="square" lIns="0" tIns="0" rIns="0" bIns="0" anchor="t" anchorCtr="0">
              <a:spAutoFit/>
            </a:bodyPr>
            <a:lstStyle/>
            <a:p>
              <a:pPr marR="0" lvl="0" algn="ctr" rtl="0">
                <a:lnSpc>
                  <a:spcPct val="130000"/>
                </a:lnSpc>
                <a:spcBef>
                  <a:spcPts val="0"/>
                </a:spcBef>
                <a:spcAft>
                  <a:spcPts val="0"/>
                </a:spcAft>
                <a:buClr>
                  <a:srgbClr val="7F7F7F"/>
                </a:buClr>
                <a:buSzPts val="1200"/>
              </a:pPr>
              <a:r>
                <a:rPr lang="ko-KR" altLang="en-US" sz="1000" dirty="0" smtClean="0">
                  <a:solidFill>
                    <a:srgbClr val="7F7F7F"/>
                  </a:solidFill>
                  <a:latin typeface="+mn-ea"/>
                  <a:cs typeface="Arial"/>
                  <a:sym typeface="Arial"/>
                </a:rPr>
                <a:t>학교</a:t>
              </a:r>
              <a:r>
                <a:rPr lang="en-US" altLang="ko-KR" sz="1000" dirty="0" smtClean="0">
                  <a:solidFill>
                    <a:srgbClr val="7F7F7F"/>
                  </a:solidFill>
                  <a:latin typeface="+mn-ea"/>
                  <a:cs typeface="Arial"/>
                  <a:sym typeface="Arial"/>
                </a:rPr>
                <a:t>, </a:t>
              </a:r>
              <a:r>
                <a:rPr lang="ko-KR" altLang="en-US" sz="1000" dirty="0" err="1" smtClean="0">
                  <a:solidFill>
                    <a:srgbClr val="7F7F7F"/>
                  </a:solidFill>
                  <a:latin typeface="+mn-ea"/>
                  <a:cs typeface="Arial"/>
                  <a:sym typeface="Arial"/>
                </a:rPr>
                <a:t>지자체</a:t>
              </a:r>
              <a:r>
                <a:rPr lang="ko-KR" altLang="en-US" sz="1000" dirty="0" smtClean="0">
                  <a:solidFill>
                    <a:srgbClr val="7F7F7F"/>
                  </a:solidFill>
                  <a:latin typeface="+mn-ea"/>
                  <a:cs typeface="Arial"/>
                  <a:sym typeface="Arial"/>
                </a:rPr>
                <a:t> 등 </a:t>
              </a:r>
              <a:r>
                <a:rPr lang="en-US" altLang="ko-KR" sz="1000" dirty="0" smtClean="0">
                  <a:solidFill>
                    <a:srgbClr val="7F7F7F"/>
                  </a:solidFill>
                  <a:latin typeface="+mn-ea"/>
                  <a:cs typeface="Arial"/>
                  <a:sym typeface="Arial"/>
                </a:rPr>
                <a:t>B2B </a:t>
              </a:r>
              <a:r>
                <a:rPr lang="ko-KR" altLang="en-US" sz="1000" dirty="0" smtClean="0">
                  <a:solidFill>
                    <a:srgbClr val="7F7F7F"/>
                  </a:solidFill>
                  <a:latin typeface="+mn-ea"/>
                  <a:cs typeface="Arial"/>
                  <a:sym typeface="Arial"/>
                </a:rPr>
                <a:t>계약 및 캠페인 수주</a:t>
              </a:r>
              <a:endParaRPr sz="1000" b="0" i="0" u="none" strike="noStrike" cap="none" dirty="0">
                <a:solidFill>
                  <a:srgbClr val="7F7F7F"/>
                </a:solidFill>
                <a:latin typeface="+mn-ea"/>
                <a:cs typeface="Arial"/>
                <a:sym typeface="Arial"/>
              </a:endParaRPr>
            </a:p>
          </p:txBody>
        </p:sp>
      </p:grpSp>
      <p:grpSp>
        <p:nvGrpSpPr>
          <p:cNvPr id="16" name="그룹 15"/>
          <p:cNvGrpSpPr/>
          <p:nvPr/>
        </p:nvGrpSpPr>
        <p:grpSpPr>
          <a:xfrm>
            <a:off x="6389147" y="4567049"/>
            <a:ext cx="1644081" cy="1026798"/>
            <a:chOff x="5784169" y="4713699"/>
            <a:chExt cx="1808489" cy="1242426"/>
          </a:xfrm>
        </p:grpSpPr>
        <p:sp>
          <p:nvSpPr>
            <p:cNvPr id="47" name="Google Shape;98;p1"/>
            <p:cNvSpPr/>
            <p:nvPr/>
          </p:nvSpPr>
          <p:spPr>
            <a:xfrm>
              <a:off x="5784169" y="4713699"/>
              <a:ext cx="1808489" cy="1242426"/>
            </a:xfrm>
            <a:prstGeom prst="rect">
              <a:avLst/>
            </a:prstGeom>
            <a:solidFill>
              <a:srgbClr val="FFFFFF"/>
            </a:solidFill>
            <a:ln w="12700" cap="flat" cmpd="sng">
              <a:solidFill>
                <a:srgbClr val="3B3B3B"/>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100" b="0" i="0" u="none" strike="noStrike" cap="none">
                <a:solidFill>
                  <a:srgbClr val="FFFFFF"/>
                </a:solidFill>
                <a:ea typeface="Calibri"/>
                <a:cs typeface="Calibri"/>
                <a:sym typeface="Calibri"/>
              </a:endParaRPr>
            </a:p>
          </p:txBody>
        </p:sp>
        <p:sp>
          <p:nvSpPr>
            <p:cNvPr id="61" name="Google Shape;107;p1"/>
            <p:cNvSpPr txBox="1"/>
            <p:nvPr/>
          </p:nvSpPr>
          <p:spPr>
            <a:xfrm>
              <a:off x="5992081" y="5125081"/>
              <a:ext cx="1381719" cy="484133"/>
            </a:xfrm>
            <a:prstGeom prst="rect">
              <a:avLst/>
            </a:prstGeom>
            <a:noFill/>
            <a:ln>
              <a:noFill/>
            </a:ln>
          </p:spPr>
          <p:txBody>
            <a:bodyPr spcFirstLastPara="1" wrap="square" lIns="0" tIns="0" rIns="0" bIns="0" anchor="t" anchorCtr="0">
              <a:spAutoFit/>
            </a:bodyPr>
            <a:lstStyle/>
            <a:p>
              <a:pPr marR="0" lvl="0" algn="ctr" rtl="0">
                <a:lnSpc>
                  <a:spcPct val="130000"/>
                </a:lnSpc>
                <a:spcBef>
                  <a:spcPts val="0"/>
                </a:spcBef>
                <a:spcAft>
                  <a:spcPts val="0"/>
                </a:spcAft>
                <a:buClr>
                  <a:srgbClr val="7F7F7F"/>
                </a:buClr>
                <a:buSzPts val="1200"/>
              </a:pPr>
              <a:r>
                <a:rPr lang="ko-KR" altLang="en-US" sz="1000" dirty="0" smtClean="0">
                  <a:solidFill>
                    <a:srgbClr val="7F7F7F"/>
                  </a:solidFill>
                  <a:latin typeface="+mn-ea"/>
                  <a:cs typeface="Arial"/>
                  <a:sym typeface="Arial"/>
                </a:rPr>
                <a:t>학교</a:t>
              </a:r>
              <a:r>
                <a:rPr lang="en-US" altLang="ko-KR" sz="1000" dirty="0" smtClean="0">
                  <a:solidFill>
                    <a:srgbClr val="7F7F7F"/>
                  </a:solidFill>
                  <a:latin typeface="+mn-ea"/>
                  <a:cs typeface="Arial"/>
                  <a:sym typeface="Arial"/>
                </a:rPr>
                <a:t>, </a:t>
              </a:r>
              <a:r>
                <a:rPr lang="ko-KR" altLang="en-US" sz="1000" dirty="0" err="1" smtClean="0">
                  <a:solidFill>
                    <a:srgbClr val="7F7F7F"/>
                  </a:solidFill>
                  <a:latin typeface="+mn-ea"/>
                  <a:cs typeface="Arial"/>
                  <a:sym typeface="Arial"/>
                </a:rPr>
                <a:t>지자체</a:t>
              </a:r>
              <a:r>
                <a:rPr lang="ko-KR" altLang="en-US" sz="1000" dirty="0" smtClean="0">
                  <a:solidFill>
                    <a:srgbClr val="7F7F7F"/>
                  </a:solidFill>
                  <a:latin typeface="+mn-ea"/>
                  <a:cs typeface="Arial"/>
                  <a:sym typeface="Arial"/>
                </a:rPr>
                <a:t> 등 </a:t>
              </a:r>
              <a:r>
                <a:rPr lang="en-US" altLang="ko-KR" sz="1000" dirty="0" smtClean="0">
                  <a:solidFill>
                    <a:srgbClr val="7F7F7F"/>
                  </a:solidFill>
                  <a:latin typeface="+mn-ea"/>
                  <a:cs typeface="Arial"/>
                  <a:sym typeface="Arial"/>
                </a:rPr>
                <a:t>B2B </a:t>
              </a:r>
              <a:r>
                <a:rPr lang="ko-KR" altLang="en-US" sz="1000" dirty="0" smtClean="0">
                  <a:solidFill>
                    <a:srgbClr val="7F7F7F"/>
                  </a:solidFill>
                  <a:latin typeface="+mn-ea"/>
                  <a:cs typeface="Arial"/>
                  <a:sym typeface="Arial"/>
                </a:rPr>
                <a:t>계약 및 캠페인 수주</a:t>
              </a:r>
              <a:endParaRPr sz="1000" b="0" i="0" u="none" strike="noStrike" cap="none" dirty="0">
                <a:solidFill>
                  <a:srgbClr val="7F7F7F"/>
                </a:solidFill>
                <a:latin typeface="+mn-ea"/>
                <a:cs typeface="Arial"/>
                <a:sym typeface="Arial"/>
              </a:endParaRPr>
            </a:p>
          </p:txBody>
        </p:sp>
      </p:grpSp>
      <p:sp>
        <p:nvSpPr>
          <p:cNvPr id="63" name="Google Shape;104;p1"/>
          <p:cNvSpPr txBox="1"/>
          <p:nvPr/>
        </p:nvSpPr>
        <p:spPr>
          <a:xfrm>
            <a:off x="776507" y="3763786"/>
            <a:ext cx="1316673" cy="236988"/>
          </a:xfrm>
          <a:prstGeom prst="rect">
            <a:avLst/>
          </a:prstGeom>
          <a:noFill/>
          <a:ln>
            <a:noFill/>
          </a:ln>
        </p:spPr>
        <p:txBody>
          <a:bodyPr spcFirstLastPara="1" wrap="square" lIns="0" tIns="0" rIns="0" bIns="0" anchor="t" anchorCtr="0">
            <a:spAutoFit/>
          </a:bodyPr>
          <a:lstStyle>
            <a:defPPr>
              <a:defRPr lang="ko-KR"/>
            </a:defPPr>
            <a:lvl1pPr marR="0" lvl="0" indent="0" algn="ctr">
              <a:lnSpc>
                <a:spcPct val="110000"/>
              </a:lnSpc>
              <a:spcBef>
                <a:spcPts val="0"/>
              </a:spcBef>
              <a:spcAft>
                <a:spcPts val="0"/>
              </a:spcAft>
              <a:buClr>
                <a:srgbClr val="2C2F8C"/>
              </a:buClr>
              <a:buSzPts val="1800"/>
              <a:buFont typeface="Arial"/>
              <a:buNone/>
              <a:defRPr sz="1600" b="1" i="0" u="none" strike="noStrike" cap="none">
                <a:solidFill>
                  <a:srgbClr val="2C2F8C"/>
                </a:solidFill>
                <a:latin typeface="+mj-lt"/>
                <a:ea typeface="Arial"/>
                <a:cs typeface="Arial"/>
              </a:defRPr>
            </a:lvl1pPr>
          </a:lstStyle>
          <a:p>
            <a:r>
              <a:rPr lang="ko-KR" sz="1400" dirty="0">
                <a:solidFill>
                  <a:srgbClr val="535353"/>
                </a:solidFill>
                <a:sym typeface="Arial"/>
              </a:rPr>
              <a:t>수익 모델</a:t>
            </a:r>
            <a:endParaRPr sz="1400" dirty="0">
              <a:solidFill>
                <a:srgbClr val="535353"/>
              </a:solidFill>
              <a:sym typeface="Arial"/>
            </a:endParaRPr>
          </a:p>
        </p:txBody>
      </p:sp>
      <p:sp>
        <p:nvSpPr>
          <p:cNvPr id="64" name="Google Shape;104;p1"/>
          <p:cNvSpPr txBox="1"/>
          <p:nvPr/>
        </p:nvSpPr>
        <p:spPr>
          <a:xfrm>
            <a:off x="776507" y="4947444"/>
            <a:ext cx="1316673" cy="236988"/>
          </a:xfrm>
          <a:prstGeom prst="rect">
            <a:avLst/>
          </a:prstGeom>
          <a:noFill/>
          <a:ln>
            <a:noFill/>
          </a:ln>
        </p:spPr>
        <p:txBody>
          <a:bodyPr spcFirstLastPara="1" wrap="square" lIns="0" tIns="0" rIns="0" bIns="0" anchor="t" anchorCtr="0">
            <a:spAutoFit/>
          </a:bodyPr>
          <a:lstStyle>
            <a:defPPr>
              <a:defRPr lang="ko-KR"/>
            </a:defPPr>
            <a:lvl1pPr marR="0" lvl="0" indent="0" algn="ctr">
              <a:lnSpc>
                <a:spcPct val="110000"/>
              </a:lnSpc>
              <a:spcBef>
                <a:spcPts val="0"/>
              </a:spcBef>
              <a:spcAft>
                <a:spcPts val="0"/>
              </a:spcAft>
              <a:buClr>
                <a:srgbClr val="2C2F8C"/>
              </a:buClr>
              <a:buSzPts val="1800"/>
              <a:buFont typeface="Arial"/>
              <a:buNone/>
              <a:defRPr sz="1600" b="1" i="0" u="none" strike="noStrike" cap="none">
                <a:solidFill>
                  <a:srgbClr val="2C2F8C"/>
                </a:solidFill>
                <a:latin typeface="+mj-lt"/>
                <a:ea typeface="Arial"/>
                <a:cs typeface="Arial"/>
              </a:defRPr>
            </a:lvl1pPr>
          </a:lstStyle>
          <a:p>
            <a:r>
              <a:rPr lang="ko-KR" altLang="en-US" sz="1400" dirty="0">
                <a:solidFill>
                  <a:srgbClr val="535353"/>
                </a:solidFill>
                <a:sym typeface="Arial"/>
              </a:rPr>
              <a:t>채널 전략</a:t>
            </a:r>
            <a:endParaRPr sz="1400" dirty="0">
              <a:solidFill>
                <a:srgbClr val="535353"/>
              </a:solidFill>
              <a:sym typeface="Arial"/>
            </a:endParaRPr>
          </a:p>
        </p:txBody>
      </p:sp>
      <p:sp>
        <p:nvSpPr>
          <p:cNvPr id="72" name="Google Shape;108;p1"/>
          <p:cNvSpPr txBox="1"/>
          <p:nvPr/>
        </p:nvSpPr>
        <p:spPr>
          <a:xfrm>
            <a:off x="1226284" y="1527680"/>
            <a:ext cx="7549925"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C2F8C"/>
              </a:buClr>
              <a:buSzPts val="1600"/>
              <a:buFont typeface="Arial"/>
              <a:buNone/>
            </a:pPr>
            <a:r>
              <a:rPr lang="ko-KR" sz="1200" b="0" i="0" u="none" strike="noStrike" cap="none" dirty="0">
                <a:solidFill>
                  <a:srgbClr val="535353"/>
                </a:solidFill>
                <a:latin typeface="+mn-ea"/>
                <a:cs typeface="Arial"/>
                <a:sym typeface="Arial"/>
              </a:rPr>
              <a:t>사업화 </a:t>
            </a:r>
            <a:r>
              <a:rPr lang="ko-KR" sz="1200" b="0" i="0" u="none" strike="noStrike" cap="none" dirty="0" smtClean="0">
                <a:solidFill>
                  <a:srgbClr val="535353"/>
                </a:solidFill>
                <a:latin typeface="+mn-ea"/>
                <a:cs typeface="Arial"/>
                <a:sym typeface="Arial"/>
              </a:rPr>
              <a:t>주요 검토사항</a:t>
            </a:r>
            <a:r>
              <a:rPr lang="en-US" altLang="ko-KR" sz="1200" b="0" i="0" u="none" strike="noStrike" cap="none" dirty="0" smtClean="0">
                <a:solidFill>
                  <a:srgbClr val="535353"/>
                </a:solidFill>
                <a:latin typeface="+mn-ea"/>
                <a:cs typeface="Arial"/>
                <a:sym typeface="Arial"/>
              </a:rPr>
              <a:t> : </a:t>
            </a:r>
            <a:r>
              <a:rPr lang="ko-KR" altLang="en-US" sz="1200" b="0" i="0" u="none" strike="noStrike" cap="none" dirty="0" err="1" smtClean="0">
                <a:solidFill>
                  <a:srgbClr val="535353"/>
                </a:solidFill>
                <a:latin typeface="+mn-ea"/>
                <a:cs typeface="Arial"/>
                <a:sym typeface="Arial"/>
              </a:rPr>
              <a:t>타겟</a:t>
            </a:r>
            <a:r>
              <a:rPr lang="en-US" altLang="ko-KR" sz="1200" b="0" i="0" u="none" strike="noStrike" cap="none" dirty="0" smtClean="0">
                <a:solidFill>
                  <a:srgbClr val="535353"/>
                </a:solidFill>
                <a:latin typeface="+mn-ea"/>
                <a:cs typeface="Arial"/>
                <a:sym typeface="Arial"/>
              </a:rPr>
              <a:t>, </a:t>
            </a:r>
            <a:r>
              <a:rPr lang="ko-KR" altLang="en-US" sz="1200" b="0" i="0" u="none" strike="noStrike" cap="none" dirty="0" smtClean="0">
                <a:solidFill>
                  <a:srgbClr val="535353"/>
                </a:solidFill>
                <a:latin typeface="+mn-ea"/>
                <a:cs typeface="Arial"/>
                <a:sym typeface="Arial"/>
              </a:rPr>
              <a:t>수익모델</a:t>
            </a:r>
            <a:r>
              <a:rPr lang="en-US" altLang="ko-KR" sz="1200" b="0" i="0" u="none" strike="noStrike" cap="none" dirty="0" smtClean="0">
                <a:solidFill>
                  <a:srgbClr val="535353"/>
                </a:solidFill>
                <a:latin typeface="+mn-ea"/>
                <a:cs typeface="Arial"/>
                <a:sym typeface="Arial"/>
              </a:rPr>
              <a:t>, </a:t>
            </a:r>
            <a:r>
              <a:rPr lang="ko-KR" altLang="en-US" sz="1200" b="0" i="0" u="none" strike="noStrike" cap="none" dirty="0" smtClean="0">
                <a:solidFill>
                  <a:srgbClr val="535353"/>
                </a:solidFill>
                <a:latin typeface="+mn-ea"/>
                <a:cs typeface="Arial"/>
                <a:sym typeface="Arial"/>
              </a:rPr>
              <a:t>채널전략</a:t>
            </a:r>
            <a:r>
              <a:rPr lang="en-US" altLang="ko-KR" sz="1200" b="0" i="0" u="none" strike="noStrike" cap="none" dirty="0" smtClean="0">
                <a:solidFill>
                  <a:srgbClr val="535353"/>
                </a:solidFill>
                <a:latin typeface="+mn-ea"/>
                <a:cs typeface="Arial"/>
                <a:sym typeface="Arial"/>
              </a:rPr>
              <a:t>, </a:t>
            </a:r>
            <a:r>
              <a:rPr lang="ko-KR" altLang="en-US" sz="1200" b="0" i="0" u="none" strike="noStrike" cap="none" dirty="0" smtClean="0">
                <a:solidFill>
                  <a:srgbClr val="535353"/>
                </a:solidFill>
                <a:latin typeface="+mn-ea"/>
                <a:cs typeface="Arial"/>
                <a:sym typeface="Arial"/>
              </a:rPr>
              <a:t>위험요소 대응</a:t>
            </a:r>
            <a:endParaRPr sz="1200" b="0" i="0" u="none" strike="noStrike" cap="none" dirty="0">
              <a:solidFill>
                <a:srgbClr val="535353"/>
              </a:solidFill>
              <a:latin typeface="+mn-ea"/>
              <a:cs typeface="Arial"/>
              <a:sym typeface="Arial"/>
            </a:endParaRPr>
          </a:p>
        </p:txBody>
      </p:sp>
    </p:spTree>
    <p:extLst>
      <p:ext uri="{BB962C8B-B14F-4D97-AF65-F5344CB8AC3E}">
        <p14:creationId xmlns:p14="http://schemas.microsoft.com/office/powerpoint/2010/main" val="687534503"/>
      </p:ext>
    </p:extLst>
  </p:cSld>
  <p:clrMapOvr>
    <a:masterClrMapping/>
  </p:clrMapOvr>
</p:sld>
</file>

<file path=ppt/theme/theme1.xml><?xml version="1.0" encoding="utf-8"?>
<a:theme xmlns:a="http://schemas.openxmlformats.org/drawingml/2006/main" name="Office 테마">
  <a:themeElements>
    <a:clrScheme name="사용자 지정 13">
      <a:dk1>
        <a:srgbClr val="F2F2F2"/>
      </a:dk1>
      <a:lt1>
        <a:srgbClr val="FFFFFF"/>
      </a:lt1>
      <a:dk2>
        <a:srgbClr val="7F7F7F"/>
      </a:dk2>
      <a:lt2>
        <a:srgbClr val="3B3B3B"/>
      </a:lt2>
      <a:accent1>
        <a:srgbClr val="2C2F8C"/>
      </a:accent1>
      <a:accent2>
        <a:srgbClr val="7F7F7F"/>
      </a:accent2>
      <a:accent3>
        <a:srgbClr val="007AF9"/>
      </a:accent3>
      <a:accent4>
        <a:srgbClr val="62AFFF"/>
      </a:accent4>
      <a:accent5>
        <a:srgbClr val="005BBA"/>
      </a:accent5>
      <a:accent6>
        <a:srgbClr val="70AD47"/>
      </a:accent6>
      <a:hlink>
        <a:srgbClr val="0563C1"/>
      </a:hlink>
      <a:folHlink>
        <a:srgbClr val="954F72"/>
      </a:folHlink>
    </a:clrScheme>
    <a:fontScheme name="나눔스퀘어 네오">
      <a:majorFont>
        <a:latin typeface="나눔스퀘어 네오 Heavy"/>
        <a:ea typeface="나눔스퀘어 네오 Heavy"/>
        <a:cs typeface=""/>
      </a:majorFont>
      <a:minorFont>
        <a:latin typeface="나눔스퀘어 네오 Bold"/>
        <a:ea typeface="나눔스퀘어 네오 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3797</TotalTime>
  <Words>3187</Words>
  <Application>Microsoft Office PowerPoint</Application>
  <PresentationFormat>와이드스크린</PresentationFormat>
  <Paragraphs>394</Paragraphs>
  <Slides>13</Slides>
  <Notes>11</Notes>
  <HiddenSlides>0</HiddenSlides>
  <MMClips>0</MMClips>
  <ScaleCrop>false</ScaleCrop>
  <HeadingPairs>
    <vt:vector size="6" baseType="variant">
      <vt:variant>
        <vt:lpstr>사용한 글꼴</vt:lpstr>
      </vt:variant>
      <vt:variant>
        <vt:i4>12</vt:i4>
      </vt:variant>
      <vt:variant>
        <vt:lpstr>테마</vt:lpstr>
      </vt:variant>
      <vt:variant>
        <vt:i4>1</vt:i4>
      </vt:variant>
      <vt:variant>
        <vt:lpstr>슬라이드 제목</vt:lpstr>
      </vt:variant>
      <vt:variant>
        <vt:i4>13</vt:i4>
      </vt:variant>
    </vt:vector>
  </HeadingPairs>
  <TitlesOfParts>
    <vt:vector size="26" baseType="lpstr">
      <vt:lpstr>Gulim</vt:lpstr>
      <vt:lpstr>Calibri</vt:lpstr>
      <vt:lpstr>바탕체</vt:lpstr>
      <vt:lpstr>Arial</vt:lpstr>
      <vt:lpstr>나눔스퀘어 네오 Bold</vt:lpstr>
      <vt:lpstr>맑은 고딕</vt:lpstr>
      <vt:lpstr>나눔스퀘어 네오 Heavy</vt:lpstr>
      <vt:lpstr>Nanum GaRamYeonGgoc</vt:lpstr>
      <vt:lpstr>나눔스퀘어 네오 ExtraBold</vt:lpstr>
      <vt:lpstr>Noto Sans Symbols</vt:lpstr>
      <vt:lpstr>맑은 고딕</vt:lpstr>
      <vt:lpstr>Cambria Math</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미스터피피티</dc:creator>
  <cp:lastModifiedBy>msh</cp:lastModifiedBy>
  <cp:revision>24</cp:revision>
  <dcterms:created xsi:type="dcterms:W3CDTF">2022-11-08T10:34:17Z</dcterms:created>
  <dcterms:modified xsi:type="dcterms:W3CDTF">2025-01-14T17:38:31Z</dcterms:modified>
</cp:coreProperties>
</file>